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289" r:id="rId4"/>
    <p:sldId id="288" r:id="rId5"/>
    <p:sldId id="290" r:id="rId6"/>
    <p:sldId id="291" r:id="rId7"/>
    <p:sldId id="292" r:id="rId8"/>
    <p:sldId id="293" r:id="rId9"/>
    <p:sldId id="294" r:id="rId10"/>
    <p:sldId id="282" r:id="rId11"/>
    <p:sldId id="283" r:id="rId12"/>
    <p:sldId id="295" r:id="rId13"/>
    <p:sldId id="284" r:id="rId14"/>
    <p:sldId id="285" r:id="rId15"/>
    <p:sldId id="28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81"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DB5C59"/>
    <a:srgbClr val="000000"/>
    <a:srgbClr val="800000"/>
    <a:srgbClr val="FFFFCC"/>
    <a:srgbClr val="D16663"/>
    <a:srgbClr val="990033"/>
    <a:srgbClr val="008080"/>
    <a:srgbClr val="CC00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1" autoAdjust="0"/>
    <p:restoredTop sz="93228" autoAdjust="0"/>
  </p:normalViewPr>
  <p:slideViewPr>
    <p:cSldViewPr>
      <p:cViewPr varScale="1">
        <p:scale>
          <a:sx n="85" d="100"/>
          <a:sy n="85" d="100"/>
        </p:scale>
        <p:origin x="-14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E54AF-E81B-4896-8CBA-5D5B79FA044D}" type="datetimeFigureOut">
              <a:rPr lang="ru-RU" smtClean="0"/>
              <a:t>14.04.2022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21084-A1AE-405D-80C2-DB29D2D52E92}" type="slidenum">
              <a:rPr lang="ru-RU" smtClean="0"/>
              <a:t>‹#›</a:t>
            </a:fld>
            <a:endParaRPr lang="ru-RU"/>
          </a:p>
        </p:txBody>
      </p:sp>
    </p:spTree>
    <p:extLst>
      <p:ext uri="{BB962C8B-B14F-4D97-AF65-F5344CB8AC3E}">
        <p14:creationId xmlns:p14="http://schemas.microsoft.com/office/powerpoint/2010/main" val="172134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A21084-A1AE-405D-80C2-DB29D2D52E92}" type="slidenum">
              <a:rPr lang="ru-RU" smtClean="0"/>
              <a:t>10</a:t>
            </a:fld>
            <a:endParaRPr lang="ru-RU"/>
          </a:p>
        </p:txBody>
      </p:sp>
    </p:spTree>
    <p:extLst>
      <p:ext uri="{BB962C8B-B14F-4D97-AF65-F5344CB8AC3E}">
        <p14:creationId xmlns:p14="http://schemas.microsoft.com/office/powerpoint/2010/main" val="160769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A21084-A1AE-405D-80C2-DB29D2D52E92}" type="slidenum">
              <a:rPr lang="ru-RU" smtClean="0"/>
              <a:t>17</a:t>
            </a:fld>
            <a:endParaRPr lang="ru-RU"/>
          </a:p>
        </p:txBody>
      </p:sp>
    </p:spTree>
    <p:extLst>
      <p:ext uri="{BB962C8B-B14F-4D97-AF65-F5344CB8AC3E}">
        <p14:creationId xmlns:p14="http://schemas.microsoft.com/office/powerpoint/2010/main" val="417638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7.wdp"/><Relationship Id="rId5" Type="http://schemas.openxmlformats.org/officeDocument/2006/relationships/image" Target="../media/image8.jpe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6.jpeg"/><Relationship Id="rId1" Type="http://schemas.openxmlformats.org/officeDocument/2006/relationships/slideLayout" Target="../slideLayouts/slideLayout8.xml"/><Relationship Id="rId5" Type="http://schemas.microsoft.com/office/2007/relationships/hdphoto" Target="../media/hdphoto16.wdp"/><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8.xml"/><Relationship Id="rId4" Type="http://schemas.microsoft.com/office/2007/relationships/hdphoto" Target="../media/hdphoto20.wdp"/></Relationships>
</file>

<file path=ppt/slides/_rels/slide25.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428868"/>
            <a:ext cx="7776864" cy="1200329"/>
          </a:xfrm>
          <a:prstGeom prst="rect">
            <a:avLst/>
          </a:prstGeom>
          <a:solidFill>
            <a:schemeClr val="bg1"/>
          </a:solidFill>
          <a:ln w="19050">
            <a:solidFill>
              <a:schemeClr val="accent6">
                <a:lumMod val="75000"/>
              </a:schemeClr>
            </a:solidFill>
          </a:ln>
          <a:effectLst>
            <a:glow rad="228600">
              <a:schemeClr val="accent6">
                <a:satMod val="175000"/>
                <a:alpha val="40000"/>
              </a:schemeClr>
            </a:glow>
            <a:reflection blurRad="6350" stA="52000" endA="300" endPos="35000" dir="5400000" sy="-100000" algn="bl" rotWithShape="0"/>
          </a:effectLst>
        </p:spPr>
        <p:txBody>
          <a:bodyPr wrap="square" lIns="91440" tIns="45720" rIns="91440" bIns="45720">
            <a:spAutoFit/>
          </a:bodyPr>
          <a:lstStyle/>
          <a:p>
            <a:pPr algn="ctr"/>
            <a:r>
              <a:rPr lang="kk-KZ"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kk-KZ"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Жаңа оқулықтар</a:t>
            </a:r>
            <a:endParaRPr lang="ru-RU"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53943" y="770905"/>
            <a:ext cx="3666530" cy="3443981"/>
          </a:xfrm>
          <a:solidFill>
            <a:schemeClr val="bg1"/>
          </a:solidFill>
          <a:ln w="19050">
            <a:solidFill>
              <a:schemeClr val="accent3">
                <a:lumMod val="50000"/>
              </a:schemeClr>
            </a:solidFill>
            <a:prstDash val="sysDash"/>
          </a:ln>
          <a:effectLst>
            <a:glow rad="139700">
              <a:schemeClr val="accent2">
                <a:satMod val="175000"/>
                <a:alpha val="40000"/>
              </a:schemeClr>
            </a:glow>
          </a:effectLst>
        </p:spPr>
        <p:txBody>
          <a:bodyPr>
            <a:normAutofit lnSpcReduction="10000"/>
          </a:bodyPr>
          <a:lstStyle/>
          <a:p>
            <a:pPr marL="0" indent="0">
              <a:buNone/>
            </a:pPr>
            <a:r>
              <a:rPr lang="kk-KZ" sz="1400" dirty="0" smtClean="0">
                <a:latin typeface="Times New Roman" panose="02020603050405020304" pitchFamily="18" charset="0"/>
                <a:cs typeface="Times New Roman" panose="02020603050405020304" pitchFamily="18" charset="0"/>
              </a:rPr>
              <a:t>   </a:t>
            </a:r>
          </a:p>
          <a:p>
            <a:pPr marL="0" indent="0">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Ұсынылып  </a:t>
            </a:r>
            <a:r>
              <a:rPr lang="kk-KZ" sz="1400" dirty="0">
                <a:latin typeface="Times New Roman" panose="02020603050405020304" pitchFamily="18" charset="0"/>
                <a:cs typeface="Times New Roman" panose="02020603050405020304" pitchFamily="18" charset="0"/>
              </a:rPr>
              <a:t>отырған </a:t>
            </a:r>
            <a:r>
              <a:rPr lang="kk-KZ" sz="1400" dirty="0" smtClean="0">
                <a:latin typeface="Times New Roman" panose="02020603050405020304" pitchFamily="18" charset="0"/>
                <a:cs typeface="Times New Roman" panose="02020603050405020304" pitchFamily="18" charset="0"/>
              </a:rPr>
              <a:t> оқулық  «</a:t>
            </a:r>
            <a:r>
              <a:rPr lang="kk-KZ" sz="1400" dirty="0">
                <a:latin typeface="Times New Roman" panose="02020603050405020304" pitchFamily="18" charset="0"/>
                <a:cs typeface="Times New Roman" panose="02020603050405020304" pitchFamily="18" charset="0"/>
              </a:rPr>
              <a:t>Фармация» </a:t>
            </a:r>
            <a:r>
              <a:rPr lang="kk-KZ" sz="1400" dirty="0" smtClean="0">
                <a:latin typeface="Times New Roman" panose="02020603050405020304" pitchFamily="18" charset="0"/>
                <a:cs typeface="Times New Roman" panose="02020603050405020304" pitchFamily="18" charset="0"/>
              </a:rPr>
              <a:t>мамандығының  колледж </a:t>
            </a:r>
            <a:r>
              <a:rPr lang="kk-KZ" sz="1400" dirty="0">
                <a:latin typeface="Times New Roman" panose="02020603050405020304" pitchFamily="18" charset="0"/>
                <a:cs typeface="Times New Roman" panose="02020603050405020304" pitchFamily="18" charset="0"/>
              </a:rPr>
              <a:t>оқушыларына одан </a:t>
            </a:r>
            <a:r>
              <a:rPr lang="kk-KZ" sz="1400" dirty="0" smtClean="0">
                <a:latin typeface="Times New Roman" panose="02020603050405020304" pitchFamily="18" charset="0"/>
                <a:cs typeface="Times New Roman" panose="02020603050405020304" pitchFamily="18" charset="0"/>
              </a:rPr>
              <a:t>да  </a:t>
            </a:r>
            <a:r>
              <a:rPr lang="kk-KZ" sz="1400" dirty="0">
                <a:latin typeface="Times New Roman" panose="02020603050405020304" pitchFamily="18" charset="0"/>
                <a:cs typeface="Times New Roman" panose="02020603050405020304" pitchFamily="18" charset="0"/>
              </a:rPr>
              <a:t>басқа </a:t>
            </a:r>
            <a:r>
              <a:rPr lang="kk-KZ" sz="1400" dirty="0" smtClean="0">
                <a:latin typeface="Times New Roman" panose="02020603050405020304" pitchFamily="18" charset="0"/>
                <a:cs typeface="Times New Roman" panose="02020603050405020304" pitchFamily="18" charset="0"/>
              </a:rPr>
              <a:t> ЖОО-ның  </a:t>
            </a:r>
            <a:r>
              <a:rPr lang="kk-KZ" sz="1400" dirty="0">
                <a:latin typeface="Times New Roman" panose="02020603050405020304" pitchFamily="18" charset="0"/>
                <a:cs typeface="Times New Roman" panose="02020603050405020304" pitchFamily="18" charset="0"/>
              </a:rPr>
              <a:t>фармацевтикалық факультет </a:t>
            </a:r>
            <a:r>
              <a:rPr lang="kk-KZ" sz="1400" dirty="0" smtClean="0">
                <a:latin typeface="Times New Roman" panose="02020603050405020304" pitchFamily="18" charset="0"/>
                <a:cs typeface="Times New Roman" panose="02020603050405020304" pitchFamily="18" charset="0"/>
              </a:rPr>
              <a:t> студенттеріне</a:t>
            </a: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дәріхана </a:t>
            </a:r>
            <a:r>
              <a:rPr lang="kk-KZ" sz="1400" dirty="0">
                <a:latin typeface="Times New Roman" panose="02020603050405020304" pitchFamily="18" charset="0"/>
                <a:cs typeface="Times New Roman" panose="02020603050405020304" pitchFamily="18" charset="0"/>
              </a:rPr>
              <a:t>қызметкерлеріне, </a:t>
            </a:r>
            <a:r>
              <a:rPr lang="kk-KZ" sz="1400" dirty="0" smtClean="0">
                <a:latin typeface="Times New Roman" panose="02020603050405020304" pitchFamily="18" charset="0"/>
                <a:cs typeface="Times New Roman" panose="02020603050405020304" pitchFamily="18" charset="0"/>
              </a:rPr>
              <a:t>дәрігерлерге</a:t>
            </a:r>
            <a:r>
              <a:rPr lang="kk-KZ" sz="1400" dirty="0">
                <a:latin typeface="Times New Roman" panose="02020603050405020304" pitchFamily="18" charset="0"/>
                <a:cs typeface="Times New Roman" panose="02020603050405020304" pitchFamily="18" charset="0"/>
              </a:rPr>
              <a:t>, шикізат </a:t>
            </a:r>
            <a:r>
              <a:rPr lang="kk-KZ" sz="1400" dirty="0" smtClean="0">
                <a:latin typeface="Times New Roman" panose="02020603050405020304" pitchFamily="18" charset="0"/>
                <a:cs typeface="Times New Roman" panose="02020603050405020304" pitchFamily="18" charset="0"/>
              </a:rPr>
              <a:t>дайындаушыларға  </a:t>
            </a:r>
            <a:r>
              <a:rPr lang="kk-KZ" sz="1400" dirty="0">
                <a:latin typeface="Times New Roman" panose="02020603050405020304" pitchFamily="18" charset="0"/>
                <a:cs typeface="Times New Roman" panose="02020603050405020304" pitchFamily="18" charset="0"/>
              </a:rPr>
              <a:t>арналады. Бұл </a:t>
            </a:r>
            <a:r>
              <a:rPr lang="kk-KZ" sz="1400" dirty="0" smtClean="0">
                <a:latin typeface="Times New Roman" panose="02020603050405020304" pitchFamily="18" charset="0"/>
                <a:cs typeface="Times New Roman" panose="02020603050405020304" pitchFamily="18" charset="0"/>
              </a:rPr>
              <a:t>оқулықтың </a:t>
            </a:r>
            <a:r>
              <a:rPr lang="kk-KZ" sz="1400" dirty="0">
                <a:latin typeface="Times New Roman" panose="02020603050405020304" pitchFamily="18" charset="0"/>
                <a:cs typeface="Times New Roman" panose="02020603050405020304" pitchFamily="18" charset="0"/>
              </a:rPr>
              <a:t>басқа </a:t>
            </a:r>
            <a:r>
              <a:rPr lang="kk-KZ" sz="1400" dirty="0" smtClean="0">
                <a:latin typeface="Times New Roman" panose="02020603050405020304" pitchFamily="18" charset="0"/>
                <a:cs typeface="Times New Roman" panose="02020603050405020304" pitchFamily="18" charset="0"/>
              </a:rPr>
              <a:t> оқулықтан </a:t>
            </a:r>
            <a:r>
              <a:rPr lang="kk-KZ" sz="1400" dirty="0">
                <a:latin typeface="Times New Roman" panose="02020603050405020304" pitchFamily="18" charset="0"/>
                <a:cs typeface="Times New Roman" panose="02020603050405020304" pitchFamily="18" charset="0"/>
              </a:rPr>
              <a:t>айырмашылығы </a:t>
            </a:r>
            <a:r>
              <a:rPr lang="kk-KZ" sz="1400" dirty="0" smtClean="0">
                <a:latin typeface="Times New Roman" panose="02020603050405020304" pitchFamily="18" charset="0"/>
                <a:cs typeface="Times New Roman" panose="02020603050405020304" pitchFamily="18" charset="0"/>
              </a:rPr>
              <a:t> дәстүрлі фармакогнозияның  сұрақтарымен  </a:t>
            </a:r>
            <a:r>
              <a:rPr lang="kk-KZ" sz="1400" dirty="0">
                <a:latin typeface="Times New Roman" panose="02020603050405020304" pitchFamily="18" charset="0"/>
                <a:cs typeface="Times New Roman" panose="02020603050405020304" pitchFamily="18" charset="0"/>
              </a:rPr>
              <a:t>қатар </a:t>
            </a:r>
            <a:r>
              <a:rPr lang="kk-KZ" sz="1400" dirty="0" smtClean="0">
                <a:latin typeface="Times New Roman" panose="02020603050405020304" pitchFamily="18" charset="0"/>
                <a:cs typeface="Times New Roman" panose="02020603050405020304" pitchFamily="18" charset="0"/>
              </a:rPr>
              <a:t>дәрілік </a:t>
            </a:r>
            <a:r>
              <a:rPr lang="kk-KZ" sz="1400" dirty="0">
                <a:latin typeface="Times New Roman" panose="02020603050405020304" pitchFamily="18" charset="0"/>
                <a:cs typeface="Times New Roman" panose="02020603050405020304" pitchFamily="18" charset="0"/>
              </a:rPr>
              <a:t>ө</a:t>
            </a:r>
            <a:r>
              <a:rPr lang="kk-KZ" sz="1400" dirty="0" smtClean="0">
                <a:latin typeface="Times New Roman" panose="02020603050405020304" pitchFamily="18" charset="0"/>
                <a:cs typeface="Times New Roman" panose="02020603050405020304" pitchFamily="18" charset="0"/>
              </a:rPr>
              <a:t>сімдік  шикізат </a:t>
            </a:r>
            <a:r>
              <a:rPr lang="kk-KZ" sz="1400" dirty="0">
                <a:latin typeface="Times New Roman" panose="02020603050405020304" pitchFamily="18" charset="0"/>
                <a:cs typeface="Times New Roman" panose="02020603050405020304" pitchFamily="18" charset="0"/>
              </a:rPr>
              <a:t>фармакологиялық </a:t>
            </a:r>
            <a:r>
              <a:rPr lang="kk-KZ" sz="1400" dirty="0" smtClean="0">
                <a:latin typeface="Times New Roman" panose="02020603050405020304" pitchFamily="18" charset="0"/>
                <a:cs typeface="Times New Roman" panose="02020603050405020304" pitchFamily="18" charset="0"/>
              </a:rPr>
              <a:t>ұстаным  </a:t>
            </a:r>
            <a:r>
              <a:rPr lang="kk-KZ" sz="1400" dirty="0">
                <a:latin typeface="Times New Roman" panose="02020603050405020304" pitchFamily="18" charset="0"/>
                <a:cs typeface="Times New Roman" panose="02020603050405020304" pitchFamily="18" charset="0"/>
              </a:rPr>
              <a:t>бойынша </a:t>
            </a:r>
            <a:r>
              <a:rPr lang="kk-KZ" sz="1400" dirty="0" smtClean="0">
                <a:latin typeface="Times New Roman" panose="02020603050405020304" pitchFamily="18" charset="0"/>
                <a:cs typeface="Times New Roman" panose="02020603050405020304" pitchFamily="18" charset="0"/>
              </a:rPr>
              <a:t> топтастырылған  және </a:t>
            </a:r>
            <a:r>
              <a:rPr lang="kk-KZ" sz="1400" dirty="0">
                <a:latin typeface="Times New Roman" panose="02020603050405020304" pitchFamily="18" charset="0"/>
                <a:cs typeface="Times New Roman" panose="02020603050405020304" pitchFamily="18" charset="0"/>
              </a:rPr>
              <a:t>алғаш рет </a:t>
            </a:r>
            <a:r>
              <a:rPr lang="kk-KZ" sz="1400" dirty="0" smtClean="0">
                <a:latin typeface="Times New Roman" panose="02020603050405020304" pitchFamily="18" charset="0"/>
                <a:cs typeface="Times New Roman" panose="02020603050405020304" pitchFamily="18" charset="0"/>
              </a:rPr>
              <a:t> өсімдік </a:t>
            </a:r>
            <a:r>
              <a:rPr lang="kk-KZ" sz="1400" dirty="0">
                <a:latin typeface="Times New Roman" panose="02020603050405020304" pitchFamily="18" charset="0"/>
                <a:cs typeface="Times New Roman" panose="02020603050405020304" pitchFamily="18" charset="0"/>
              </a:rPr>
              <a:t>текті </a:t>
            </a:r>
            <a:r>
              <a:rPr lang="kk-KZ" sz="1400" dirty="0" smtClean="0">
                <a:latin typeface="Times New Roman" panose="02020603050405020304" pitchFamily="18" charset="0"/>
                <a:cs typeface="Times New Roman" panose="02020603050405020304" pitchFamily="18" charset="0"/>
              </a:rPr>
              <a:t> дәрілік </a:t>
            </a:r>
            <a:r>
              <a:rPr lang="kk-KZ" sz="1400" dirty="0">
                <a:latin typeface="Times New Roman" panose="02020603050405020304" pitchFamily="18" charset="0"/>
                <a:cs typeface="Times New Roman" panose="02020603050405020304" pitchFamily="18" charset="0"/>
              </a:rPr>
              <a:t>заттар </a:t>
            </a:r>
            <a:r>
              <a:rPr lang="kk-KZ" sz="1400" dirty="0" smtClean="0">
                <a:latin typeface="Times New Roman" panose="02020603050405020304" pitchFamily="18" charset="0"/>
                <a:cs typeface="Times New Roman" panose="02020603050405020304" pitchFamily="18" charset="0"/>
              </a:rPr>
              <a:t>әсері</a:t>
            </a:r>
            <a:r>
              <a:rPr lang="kk-KZ" sz="1400" dirty="0">
                <a:latin typeface="Times New Roman" panose="02020603050405020304" pitchFamily="18" charset="0"/>
                <a:cs typeface="Times New Roman" panose="02020603050405020304" pitchFamily="18" charset="0"/>
              </a:rPr>
              <a:t>, қолданылуы, </a:t>
            </a:r>
            <a:r>
              <a:rPr lang="kk-KZ" sz="1400" dirty="0" smtClean="0">
                <a:latin typeface="Times New Roman" panose="02020603050405020304" pitchFamily="18" charset="0"/>
                <a:cs typeface="Times New Roman" panose="02020603050405020304" pitchFamily="18" charset="0"/>
              </a:rPr>
              <a:t>жанама  әсері</a:t>
            </a:r>
            <a:r>
              <a:rPr lang="kk-KZ" sz="1400" dirty="0">
                <a:latin typeface="Times New Roman" panose="02020603050405020304" pitchFamily="18" charset="0"/>
                <a:cs typeface="Times New Roman" panose="02020603050405020304" pitchFamily="18" charset="0"/>
              </a:rPr>
              <a:t>, қарсы </a:t>
            </a:r>
            <a:r>
              <a:rPr lang="kk-KZ" sz="1400" dirty="0" smtClean="0">
                <a:latin typeface="Times New Roman" panose="02020603050405020304" pitchFamily="18" charset="0"/>
                <a:cs typeface="Times New Roman" panose="02020603050405020304" pitchFamily="18" charset="0"/>
              </a:rPr>
              <a:t>көрсеткіштері  туралы мәліметтермен </a:t>
            </a:r>
            <a:r>
              <a:rPr lang="kk-KZ" sz="1400" dirty="0">
                <a:latin typeface="Times New Roman" panose="02020603050405020304" pitchFamily="18" charset="0"/>
                <a:cs typeface="Times New Roman" panose="02020603050405020304" pitchFamily="18" charset="0"/>
              </a:rPr>
              <a:t>тікелей </a:t>
            </a:r>
            <a:r>
              <a:rPr lang="kk-KZ" sz="1400" dirty="0" smtClean="0">
                <a:latin typeface="Times New Roman" panose="02020603050405020304" pitchFamily="18" charset="0"/>
                <a:cs typeface="Times New Roman" panose="02020603050405020304" pitchFamily="18" charset="0"/>
              </a:rPr>
              <a:t>байланыста  беріледі.</a:t>
            </a:r>
          </a:p>
          <a:p>
            <a:pPr marL="0" indent="0">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3173723" y="5013176"/>
            <a:ext cx="3672408" cy="1728192"/>
          </a:xfrm>
          <a:solidFill>
            <a:schemeClr val="bg1"/>
          </a:solidFill>
          <a:ln w="19050">
            <a:solidFill>
              <a:schemeClr val="accent3">
                <a:lumMod val="50000"/>
              </a:schemeClr>
            </a:solidFill>
            <a:prstDash val="sysDash"/>
          </a:ln>
          <a:effectLst>
            <a:glow rad="139700">
              <a:schemeClr val="accent2">
                <a:satMod val="175000"/>
                <a:alpha val="40000"/>
              </a:schemeClr>
            </a:glow>
          </a:effectLst>
        </p:spPr>
        <p:txBody>
          <a:bodyPr>
            <a:noAutofit/>
          </a:bodyPr>
          <a:lstStyle/>
          <a:p>
            <a:r>
              <a:rPr lang="ru-RU" dirty="0">
                <a:latin typeface="Times New Roman" panose="02020603050405020304" pitchFamily="18" charset="0"/>
                <a:cs typeface="Times New Roman" panose="02020603050405020304" pitchFamily="18" charset="0"/>
              </a:rPr>
              <a:t>615.32</a:t>
            </a:r>
          </a:p>
          <a:p>
            <a:r>
              <a:rPr lang="ru-RU" dirty="0">
                <a:latin typeface="Times New Roman" panose="02020603050405020304" pitchFamily="18" charset="0"/>
                <a:cs typeface="Times New Roman" panose="02020603050405020304" pitchFamily="18" charset="0"/>
              </a:rPr>
              <a:t>Т 52</a:t>
            </a:r>
          </a:p>
          <a:p>
            <a:r>
              <a:rPr lang="ru-RU" dirty="0" err="1">
                <a:latin typeface="Times New Roman" panose="02020603050405020304" pitchFamily="18" charset="0"/>
                <a:cs typeface="Times New Roman" panose="02020603050405020304" pitchFamily="18" charset="0"/>
              </a:rPr>
              <a:t>Тоқсанбаева</a:t>
            </a:r>
            <a:r>
              <a:rPr lang="ru-RU" dirty="0">
                <a:latin typeface="Times New Roman" panose="02020603050405020304" pitchFamily="18" charset="0"/>
                <a:cs typeface="Times New Roman" panose="02020603050405020304" pitchFamily="18" charset="0"/>
              </a:rPr>
              <a:t>, Ж. С. </a:t>
            </a:r>
          </a:p>
          <a:p>
            <a:r>
              <a:rPr lang="ru-RU" dirty="0" smtClean="0">
                <a:latin typeface="Times New Roman" panose="02020603050405020304" pitchFamily="18" charset="0"/>
                <a:cs typeface="Times New Roman" panose="02020603050405020304" pitchFamily="18" charset="0"/>
              </a:rPr>
              <a:t>Фармакогнозия</a:t>
            </a:r>
            <a:r>
              <a:rPr lang="ru-RU" dirty="0">
                <a:latin typeface="Times New Roman" panose="02020603050405020304" pitchFamily="18" charset="0"/>
                <a:cs typeface="Times New Roman" panose="02020603050405020304" pitchFamily="18" charset="0"/>
              </a:rPr>
              <a:t>. Т.1 </a:t>
            </a:r>
            <a:r>
              <a:rPr lang="ru-RU" dirty="0" smtClean="0">
                <a:latin typeface="Times New Roman" panose="02020603050405020304" pitchFamily="18" charset="0"/>
                <a:cs typeface="Times New Roman" panose="02020603050405020304" pitchFamily="18" charset="0"/>
              </a:rPr>
              <a:t>/Т.2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оқулық</a:t>
            </a:r>
            <a:r>
              <a:rPr lang="ru-RU" dirty="0">
                <a:latin typeface="Times New Roman" panose="02020603050405020304" pitchFamily="18" charset="0"/>
                <a:cs typeface="Times New Roman" panose="02020603050405020304" pitchFamily="18" charset="0"/>
              </a:rPr>
              <a:t> / Ж. С. </a:t>
            </a:r>
            <a:r>
              <a:rPr lang="ru-RU" dirty="0" err="1">
                <a:latin typeface="Times New Roman" panose="02020603050405020304" pitchFamily="18" charset="0"/>
                <a:cs typeface="Times New Roman" panose="02020603050405020304" pitchFamily="18" charset="0"/>
              </a:rPr>
              <a:t>Тоқсанбаева</a:t>
            </a:r>
            <a:r>
              <a:rPr lang="ru-RU" dirty="0">
                <a:latin typeface="Times New Roman" panose="02020603050405020304" pitchFamily="18" charset="0"/>
                <a:cs typeface="Times New Roman" panose="02020603050405020304" pitchFamily="18" charset="0"/>
              </a:rPr>
              <a:t>, Т. С. </a:t>
            </a:r>
            <a:r>
              <a:rPr lang="ru-RU" dirty="0" err="1">
                <a:latin typeface="Times New Roman" panose="02020603050405020304" pitchFamily="18" charset="0"/>
                <a:cs typeface="Times New Roman" panose="02020603050405020304" pitchFamily="18" charset="0"/>
              </a:rPr>
              <a:t>Серікбаева</a:t>
            </a:r>
            <a:r>
              <a:rPr lang="ru-RU" dirty="0">
                <a:latin typeface="Times New Roman" panose="02020603050405020304" pitchFamily="18" charset="0"/>
                <a:cs typeface="Times New Roman" panose="02020603050405020304" pitchFamily="18" charset="0"/>
              </a:rPr>
              <a:t>, К. К. </a:t>
            </a:r>
            <a:r>
              <a:rPr lang="ru-RU" dirty="0" err="1">
                <a:latin typeface="Times New Roman" panose="02020603050405020304" pitchFamily="18" charset="0"/>
                <a:cs typeface="Times New Roman" panose="02020603050405020304" pitchFamily="18" charset="0"/>
              </a:rPr>
              <a:t>Патсаева</a:t>
            </a:r>
            <a:r>
              <a:rPr lang="ru-RU" dirty="0">
                <a:latin typeface="Times New Roman" panose="02020603050405020304" pitchFamily="18" charset="0"/>
                <a:cs typeface="Times New Roman" panose="02020603050405020304" pitchFamily="18" charset="0"/>
              </a:rPr>
              <a:t>. - Алматы : ЭСПИ, 2021. - 252 бет</a:t>
            </a:r>
            <a:r>
              <a:rPr lang="ru-RU" dirty="0" smtClean="0">
                <a:latin typeface="Times New Roman" panose="02020603050405020304" pitchFamily="18" charset="0"/>
                <a:cs typeface="Times New Roman" panose="02020603050405020304" pitchFamily="18" charset="0"/>
              </a:rPr>
              <a:t>./264 б. </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71533" y="620688"/>
            <a:ext cx="2544284" cy="3816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56991" y="476673"/>
            <a:ext cx="2670175" cy="398204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541415858"/>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55976" y="374860"/>
            <a:ext cx="4032448" cy="3832645"/>
          </a:xfrm>
          <a:solidFill>
            <a:schemeClr val="bg1"/>
          </a:solidFill>
          <a:ln w="19050">
            <a:solidFill>
              <a:srgbClr val="000000"/>
            </a:solidFill>
            <a:prstDash val="sysDash"/>
          </a:ln>
          <a:effectLst>
            <a:glow rad="139700">
              <a:schemeClr val="accent5">
                <a:satMod val="175000"/>
                <a:alpha val="40000"/>
              </a:schemeClr>
            </a:glow>
          </a:effectLst>
        </p:spPr>
        <p:txBody>
          <a:bodyPr>
            <a:normAutofit lnSpcReduction="10000"/>
          </a:bodyPr>
          <a:lstStyle/>
          <a:p>
            <a:pPr marL="0" indent="0">
              <a:buNone/>
            </a:pP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Фармакогнозия» </a:t>
            </a:r>
            <a:r>
              <a:rPr lang="ru-RU" sz="1400" dirty="0" err="1" smtClean="0">
                <a:latin typeface="Times New Roman" panose="02020603050405020304" pitchFamily="18" charset="0"/>
                <a:cs typeface="Times New Roman" panose="02020603050405020304" pitchFamily="18" charset="0"/>
              </a:rPr>
              <a:t>оқулығы</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Қазақстан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даласында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сетін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өсімдіктер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түрлері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олардың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негізгі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сетін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аймақтары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емдік</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асиеттері</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өсімдіктердің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олардың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шикізаттарының</a:t>
            </a:r>
            <a:r>
              <a:rPr lang="ru-RU" sz="1400" dirty="0" smtClean="0">
                <a:latin typeface="Times New Roman" panose="02020603050405020304" pitchFamily="18" charset="0"/>
                <a:cs typeface="Times New Roman" panose="02020603050405020304" pitchFamily="18" charset="0"/>
              </a:rPr>
              <a:t> сапа  </a:t>
            </a:r>
            <a:r>
              <a:rPr lang="ru-RU" sz="1400" dirty="0" err="1" smtClean="0">
                <a:latin typeface="Times New Roman" panose="02020603050405020304" pitchFamily="18" charset="0"/>
                <a:cs typeface="Times New Roman" panose="02020603050405020304" pitchFamily="18" charset="0"/>
              </a:rPr>
              <a:t>көрсеткіштері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химиялық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құрамы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олардан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алынатын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дәрілері</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медицинада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қолданылуы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шикізатқа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қоятын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сапалық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талаптар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шикізатты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тиімді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жинау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өсімдіктердің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табиғи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қорларын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сақтау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т.б</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мәселелер</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баяндалады</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медициналық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фармацевтикалық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орындарының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студенттеріне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арналған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сонымен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қатар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ол</a:t>
            </a:r>
            <a:r>
              <a:rPr lang="ru-RU" sz="1400" dirty="0" smtClean="0">
                <a:latin typeface="Times New Roman" panose="02020603050405020304" pitchFamily="18" charset="0"/>
                <a:cs typeface="Times New Roman" panose="02020603050405020304" pitchFamily="18" charset="0"/>
              </a:rPr>
              <a:t>  фармация  </a:t>
            </a:r>
            <a:r>
              <a:rPr lang="ru-RU" sz="1400" dirty="0" err="1" smtClean="0">
                <a:latin typeface="Times New Roman" panose="02020603050405020304" pitchFamily="18" charset="0"/>
                <a:cs typeface="Times New Roman" panose="02020603050405020304" pitchFamily="18" charset="0"/>
              </a:rPr>
              <a:t>мамандарына</a:t>
            </a:r>
            <a:r>
              <a:rPr lang="ru-RU" sz="1400" dirty="0" smtClean="0">
                <a:latin typeface="Times New Roman" panose="02020603050405020304" pitchFamily="18" charset="0"/>
                <a:cs typeface="Times New Roman" panose="02020603050405020304" pitchFamily="18" charset="0"/>
              </a:rPr>
              <a:t>  да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жалпы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өсімдіктермен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айналысатын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мамандарға</a:t>
            </a:r>
            <a:r>
              <a:rPr lang="ru-RU" sz="1400" dirty="0" smtClean="0">
                <a:latin typeface="Times New Roman" panose="02020603050405020304" pitchFamily="18" charset="0"/>
                <a:cs typeface="Times New Roman" panose="02020603050405020304" pitchFamily="18" charset="0"/>
              </a:rPr>
              <a:t>  да  </a:t>
            </a:r>
            <a:r>
              <a:rPr lang="ru-RU" sz="1400" dirty="0" err="1" smtClean="0">
                <a:latin typeface="Times New Roman" panose="02020603050405020304" pitchFamily="18" charset="0"/>
                <a:cs typeface="Times New Roman" panose="02020603050405020304" pitchFamily="18" charset="0"/>
              </a:rPr>
              <a:t>арналған</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843808" y="4797153"/>
            <a:ext cx="3528392" cy="1728192"/>
          </a:xfrm>
          <a:solidFill>
            <a:schemeClr val="bg1"/>
          </a:solidFill>
          <a:ln w="19050">
            <a:solidFill>
              <a:srgbClr val="000000"/>
            </a:solidFill>
            <a:prstDash val="sysDash"/>
          </a:ln>
          <a:effectLst>
            <a:glow rad="139700">
              <a:schemeClr val="accent5">
                <a:satMod val="175000"/>
                <a:alpha val="40000"/>
              </a:schemeClr>
            </a:glow>
          </a:effectLst>
        </p:spPr>
        <p:txBody>
          <a:bodyPr/>
          <a:lstStyle/>
          <a:p>
            <a:r>
              <a:rPr lang="ru-RU" dirty="0">
                <a:latin typeface="Times New Roman" panose="02020603050405020304" pitchFamily="18" charset="0"/>
                <a:cs typeface="Times New Roman" panose="02020603050405020304" pitchFamily="18" charset="0"/>
              </a:rPr>
              <a:t>615.32</a:t>
            </a:r>
          </a:p>
          <a:p>
            <a:r>
              <a:rPr lang="ru-RU" dirty="0">
                <a:latin typeface="Times New Roman" panose="02020603050405020304" pitchFamily="18" charset="0"/>
                <a:cs typeface="Times New Roman" panose="02020603050405020304" pitchFamily="18" charset="0"/>
              </a:rPr>
              <a:t>М 91</a:t>
            </a:r>
          </a:p>
          <a:p>
            <a:r>
              <a:rPr lang="ru-RU" dirty="0" err="1">
                <a:latin typeface="Times New Roman" panose="02020603050405020304" pitchFamily="18" charset="0"/>
                <a:cs typeface="Times New Roman" panose="02020603050405020304" pitchFamily="18" charset="0"/>
              </a:rPr>
              <a:t>Мырзағали-ұлы</a:t>
            </a:r>
            <a:r>
              <a:rPr lang="ru-RU" dirty="0">
                <a:latin typeface="Times New Roman" panose="02020603050405020304" pitchFamily="18" charset="0"/>
                <a:cs typeface="Times New Roman" panose="02020603050405020304" pitchFamily="18" charset="0"/>
              </a:rPr>
              <a:t>, Ө.  </a:t>
            </a:r>
          </a:p>
          <a:p>
            <a:r>
              <a:rPr lang="ru-RU" dirty="0" smtClean="0">
                <a:latin typeface="Times New Roman" panose="02020603050405020304" pitchFamily="18" charset="0"/>
                <a:cs typeface="Times New Roman" panose="02020603050405020304" pitchFamily="18" charset="0"/>
              </a:rPr>
              <a:t>Фармакогнозия</a:t>
            </a:r>
            <a:r>
              <a:rPr lang="ru-RU" dirty="0">
                <a:latin typeface="Times New Roman" panose="02020603050405020304" pitchFamily="18" charset="0"/>
                <a:cs typeface="Times New Roman" panose="02020603050405020304" pitchFamily="18" charset="0"/>
              </a:rPr>
              <a:t>. Б.1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оқулық</a:t>
            </a:r>
            <a:r>
              <a:rPr lang="ru-RU" dirty="0">
                <a:latin typeface="Times New Roman" panose="02020603050405020304" pitchFamily="18" charset="0"/>
                <a:cs typeface="Times New Roman" panose="02020603050405020304" pitchFamily="18" charset="0"/>
              </a:rPr>
              <a:t> / Ө. </a:t>
            </a:r>
            <a:r>
              <a:rPr lang="ru-RU" dirty="0" err="1">
                <a:latin typeface="Times New Roman" panose="02020603050405020304" pitchFamily="18" charset="0"/>
                <a:cs typeface="Times New Roman" panose="02020603050405020304" pitchFamily="18" charset="0"/>
              </a:rPr>
              <a:t>Мырзағали-ұлы</a:t>
            </a:r>
            <a:r>
              <a:rPr lang="ru-RU" dirty="0">
                <a:latin typeface="Times New Roman" panose="02020603050405020304" pitchFamily="18" charset="0"/>
                <a:cs typeface="Times New Roman" panose="02020603050405020304" pitchFamily="18" charset="0"/>
              </a:rPr>
              <a:t>, Б. </a:t>
            </a:r>
            <a:r>
              <a:rPr lang="ru-RU" dirty="0" err="1">
                <a:latin typeface="Times New Roman" panose="02020603050405020304" pitchFamily="18" charset="0"/>
                <a:cs typeface="Times New Roman" panose="02020603050405020304" pitchFamily="18" charset="0"/>
              </a:rPr>
              <a:t>Дүйсембаева</a:t>
            </a:r>
            <a:r>
              <a:rPr lang="ru-RU" dirty="0">
                <a:latin typeface="Times New Roman" panose="02020603050405020304" pitchFamily="18" charset="0"/>
                <a:cs typeface="Times New Roman" panose="02020603050405020304" pitchFamily="18" charset="0"/>
              </a:rPr>
              <a:t>. - Алматы : ЭСПИ, 2021. - 352 бет.</a:t>
            </a: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6510" y="461605"/>
            <a:ext cx="3225410" cy="3975507"/>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847350323"/>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067944" y="620688"/>
            <a:ext cx="4618856" cy="3299965"/>
          </a:xfrm>
          <a:solidFill>
            <a:schemeClr val="bg1"/>
          </a:solidFill>
          <a:ln w="19050">
            <a:solidFill>
              <a:schemeClr val="accent1">
                <a:lumMod val="50000"/>
              </a:schemeClr>
            </a:solidFill>
            <a:prstDash val="sysDash"/>
          </a:ln>
          <a:effectLst>
            <a:glow rad="228600">
              <a:schemeClr val="accent2">
                <a:satMod val="175000"/>
                <a:alpha val="40000"/>
              </a:schemeClr>
            </a:glow>
          </a:effectLst>
        </p:spPr>
        <p:txBody>
          <a:bodyPr>
            <a:normAutofit/>
          </a:bodyPr>
          <a:lstStyle/>
          <a:p>
            <a:pPr marL="0" indent="0">
              <a:buNone/>
            </a:pPr>
            <a:r>
              <a:rPr lang="ru-RU" sz="1600" dirty="0" smtClean="0">
                <a:latin typeface="Times New Roman" panose="02020603050405020304" pitchFamily="18" charset="0"/>
                <a:cs typeface="Times New Roman" panose="02020603050405020304" pitchFamily="18" charset="0"/>
              </a:rPr>
              <a:t>    </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шикізат</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пен </a:t>
            </a:r>
            <a:r>
              <a:rPr lang="ru-RU" sz="1400" dirty="0" err="1">
                <a:latin typeface="Times New Roman" panose="02020603050405020304" pitchFamily="18" charset="0"/>
                <a:cs typeface="Times New Roman" panose="02020603050405020304" pitchFamily="18" charset="0"/>
              </a:rPr>
              <a:t>одан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алынған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қосымша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заттар</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бағалы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құнды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сондықтан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нормативті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құжаттар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талаптарына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болуы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керек</a:t>
            </a:r>
            <a:r>
              <a:rPr lang="ru-RU" sz="1400" dirty="0">
                <a:latin typeface="Times New Roman" panose="02020603050405020304" pitchFamily="18" charset="0"/>
                <a:cs typeface="Times New Roman" panose="02020603050405020304" pitchFamily="18" charset="0"/>
              </a:rPr>
              <a:t>. Оны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фармакогностикалық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сараптама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арқылы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анықтайды</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Бұл</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сараптаманы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өсімдіктен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жануарлардан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алынған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шикізат</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арқылы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оның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шынайы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сапалы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екенін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дәлелдейді</a:t>
            </a:r>
            <a:r>
              <a:rPr lang="ru-RU" sz="1400" dirty="0" smtClean="0">
                <a:latin typeface="Times New Roman" panose="02020603050405020304" pitchFamily="18" charset="0"/>
                <a:cs typeface="Times New Roman" panose="02020603050405020304" pitchFamily="18" charset="0"/>
              </a:rPr>
              <a:t>.</a:t>
            </a:r>
          </a:p>
          <a:p>
            <a:pPr marL="0" indent="0">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Оқу құралы медициналық  жоғары оқу орындарының фармацевтикалық студенттері мен колледж оқушыларына арналған  құрал  ретінде  ұсынылады.</a:t>
            </a:r>
            <a:endParaRPr lang="ru-RU" sz="1400" dirty="0">
              <a:latin typeface="Times New Roman" panose="02020603050405020304" pitchFamily="18" charset="0"/>
              <a:cs typeface="Times New Roman" panose="02020603050405020304" pitchFamily="18" charset="0"/>
            </a:endParaRPr>
          </a:p>
          <a:p>
            <a:endParaRPr lang="ru-RU" sz="1400" dirty="0"/>
          </a:p>
        </p:txBody>
      </p:sp>
      <p:sp>
        <p:nvSpPr>
          <p:cNvPr id="7" name="Текст 6"/>
          <p:cNvSpPr>
            <a:spLocks noGrp="1"/>
          </p:cNvSpPr>
          <p:nvPr>
            <p:ph type="body" sz="half" idx="2"/>
          </p:nvPr>
        </p:nvSpPr>
        <p:spPr>
          <a:xfrm>
            <a:off x="3534402" y="4581128"/>
            <a:ext cx="3773902" cy="2016224"/>
          </a:xfrm>
          <a:solidFill>
            <a:schemeClr val="bg1"/>
          </a:solidFill>
          <a:ln w="19050">
            <a:solidFill>
              <a:schemeClr val="accent1">
                <a:lumMod val="50000"/>
              </a:schemeClr>
            </a:solidFill>
            <a:prstDash val="sysDash"/>
          </a:ln>
          <a:effectLst>
            <a:glow rad="228600">
              <a:schemeClr val="accent2">
                <a:satMod val="175000"/>
                <a:alpha val="40000"/>
              </a:schemeClr>
            </a:glow>
          </a:effectLst>
        </p:spPr>
        <p:txBody>
          <a:bodyPr>
            <a:normAutofit/>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615.32(075.8</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О-74</a:t>
            </a:r>
          </a:p>
          <a:p>
            <a:r>
              <a:rPr lang="ru-RU" dirty="0" err="1">
                <a:latin typeface="Times New Roman" panose="02020603050405020304" pitchFamily="18" charset="0"/>
                <a:cs typeface="Times New Roman" panose="02020603050405020304" pitchFamily="18" charset="0"/>
              </a:rPr>
              <a:t>Орынбасарова</a:t>
            </a:r>
            <a:r>
              <a:rPr lang="ru-RU" dirty="0">
                <a:latin typeface="Times New Roman" panose="02020603050405020304" pitchFamily="18" charset="0"/>
                <a:cs typeface="Times New Roman" panose="02020603050405020304" pitchFamily="18" charset="0"/>
              </a:rPr>
              <a:t>, К. К. </a:t>
            </a:r>
          </a:p>
          <a:p>
            <a:r>
              <a:rPr lang="ru-RU" dirty="0" err="1" smtClean="0">
                <a:latin typeface="Times New Roman" panose="02020603050405020304" pitchFamily="18" charset="0"/>
                <a:cs typeface="Times New Roman" panose="02020603050405020304" pitchFamily="18" charset="0"/>
              </a:rPr>
              <a:t>Дәрілік</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өсімдік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шикізаттарын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фармакогностикалық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талдау</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құралы</a:t>
            </a:r>
            <a:r>
              <a:rPr lang="ru-RU" dirty="0">
                <a:latin typeface="Times New Roman" panose="02020603050405020304" pitchFamily="18" charset="0"/>
                <a:cs typeface="Times New Roman" panose="02020603050405020304" pitchFamily="18" charset="0"/>
              </a:rPr>
              <a:t> / К. К. </a:t>
            </a:r>
            <a:r>
              <a:rPr lang="ru-RU" dirty="0" err="1">
                <a:latin typeface="Times New Roman" panose="02020603050405020304" pitchFamily="18" charset="0"/>
                <a:cs typeface="Times New Roman" panose="02020603050405020304" pitchFamily="18" charset="0"/>
              </a:rPr>
              <a:t>Орынбасарова</a:t>
            </a:r>
            <a:r>
              <a:rPr lang="ru-RU" dirty="0">
                <a:latin typeface="Times New Roman" panose="02020603050405020304" pitchFamily="18" charset="0"/>
                <a:cs typeface="Times New Roman" panose="02020603050405020304" pitchFamily="18" charset="0"/>
              </a:rPr>
              <a:t>. - Алматы : ЭСПИ, 2021. - 308 бет. </a:t>
            </a: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9552" y="476671"/>
            <a:ext cx="3024336" cy="39179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48810983"/>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55976" y="752041"/>
            <a:ext cx="4248472" cy="3371974"/>
          </a:xfrm>
          <a:solidFill>
            <a:schemeClr val="bg1"/>
          </a:solidFill>
          <a:ln w="19050">
            <a:solidFill>
              <a:schemeClr val="accent5">
                <a:lumMod val="50000"/>
              </a:schemeClr>
            </a:solidFill>
            <a:prstDash val="sysDash"/>
          </a:ln>
          <a:effectLst>
            <a:glow rad="139700">
              <a:schemeClr val="bg1">
                <a:alpha val="40000"/>
              </a:schemeClr>
            </a:glow>
          </a:effectLst>
        </p:spPr>
        <p:txBody>
          <a:bodyPr>
            <a:normAutofit/>
          </a:bodyPr>
          <a:lstStyle/>
          <a:p>
            <a:pPr marL="0" indent="0">
              <a:buNone/>
            </a:pPr>
            <a:r>
              <a:rPr lang="ru-RU" dirty="0" smtClean="0"/>
              <a:t>  </a:t>
            </a:r>
            <a:r>
              <a:rPr lang="ru-RU" sz="1400" dirty="0" err="1" smtClean="0">
                <a:latin typeface="Times New Roman" panose="02020603050405020304" pitchFamily="18" charset="0"/>
                <a:cs typeface="Times New Roman" panose="02020603050405020304" pitchFamily="18" charset="0"/>
              </a:rPr>
              <a:t>Оқулықта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тірек</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имыл</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жүйесінің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ауруларын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емдеуде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қолданатын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құралдардың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емдеу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a:t>
            </a:r>
            <a:r>
              <a:rPr lang="ru-RU" sz="1400" dirty="0" err="1" smtClean="0">
                <a:latin typeface="Times New Roman" panose="02020603050405020304" pitchFamily="18" charset="0"/>
                <a:cs typeface="Times New Roman" panose="02020603050405020304" pitchFamily="18" charset="0"/>
              </a:rPr>
              <a:t>лгіқалыптары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олардың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номенклатурасы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дәрілердің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шығарылу</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түрлері</a:t>
            </a:r>
            <a:r>
              <a:rPr lang="ru-RU" sz="1400" dirty="0" smtClean="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дозалау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дістері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сондай-ақ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ысқаша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фармакотерапиялық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сипаттамасы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қолдану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көрсеткіштері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қолдануға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арама-қарсы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көрсеткіштері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әсер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ету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механизмдері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берілген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ұралы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медициналық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жоғары</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оқу</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орындарының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студенттеріне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дәрігерлер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дәріхана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қызметкерлеріне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практикалық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теориялық</a:t>
            </a:r>
            <a:r>
              <a:rPr lang="ru-RU" sz="1400" dirty="0" smtClean="0">
                <a:latin typeface="Times New Roman" panose="02020603050405020304" pitchFamily="18" charset="0"/>
                <a:cs typeface="Times New Roman" panose="02020603050405020304" pitchFamily="18" charset="0"/>
              </a:rPr>
              <a:t>  медицина  </a:t>
            </a:r>
            <a:r>
              <a:rPr lang="ru-RU" sz="1400" dirty="0" err="1" smtClean="0">
                <a:latin typeface="Times New Roman" panose="02020603050405020304" pitchFamily="18" charset="0"/>
                <a:cs typeface="Times New Roman" panose="02020603050405020304" pitchFamily="18" charset="0"/>
              </a:rPr>
              <a:t>мамандарына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a:t>
            </a:r>
          </a:p>
          <a:p>
            <a:pPr marL="0" indent="0">
              <a:buNone/>
            </a:pP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3203848" y="4797152"/>
            <a:ext cx="3600400" cy="1872208"/>
          </a:xfrm>
          <a:solidFill>
            <a:schemeClr val="bg1"/>
          </a:solidFill>
          <a:ln w="19050">
            <a:solidFill>
              <a:schemeClr val="accent5">
                <a:lumMod val="50000"/>
              </a:schemeClr>
            </a:solidFill>
            <a:prstDash val="sysDash"/>
          </a:ln>
          <a:effectLst>
            <a:glow rad="101600">
              <a:schemeClr val="bg1">
                <a:alpha val="60000"/>
              </a:schemeClr>
            </a:glow>
          </a:effectLst>
        </p:spPr>
        <p:txBody>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615</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О-69</a:t>
            </a:r>
          </a:p>
          <a:p>
            <a:r>
              <a:rPr lang="ru-RU" dirty="0" err="1">
                <a:latin typeface="Times New Roman" panose="02020603050405020304" pitchFamily="18" charset="0"/>
                <a:cs typeface="Times New Roman" panose="02020603050405020304" pitchFamily="18" charset="0"/>
              </a:rPr>
              <a:t>Орманов</a:t>
            </a:r>
            <a:r>
              <a:rPr lang="ru-RU" dirty="0">
                <a:latin typeface="Times New Roman" panose="02020603050405020304" pitchFamily="18" charset="0"/>
                <a:cs typeface="Times New Roman" panose="02020603050405020304" pitchFamily="18" charset="0"/>
              </a:rPr>
              <a:t> , Н. Ж. </a:t>
            </a:r>
          </a:p>
          <a:p>
            <a:r>
              <a:rPr lang="ru-RU" dirty="0" err="1" smtClean="0">
                <a:latin typeface="Times New Roman" panose="02020603050405020304" pitchFamily="18" charset="0"/>
                <a:cs typeface="Times New Roman" panose="02020603050405020304" pitchFamily="18" charset="0"/>
              </a:rPr>
              <a:t>Ревматологиялық</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фармакотерапия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құралы</a:t>
            </a:r>
            <a:r>
              <a:rPr lang="ru-RU" dirty="0">
                <a:latin typeface="Times New Roman" panose="02020603050405020304" pitchFamily="18" charset="0"/>
                <a:cs typeface="Times New Roman" panose="02020603050405020304" pitchFamily="18" charset="0"/>
              </a:rPr>
              <a:t> / Н. Ж. </a:t>
            </a:r>
            <a:r>
              <a:rPr lang="ru-RU" dirty="0" err="1">
                <a:latin typeface="Times New Roman" panose="02020603050405020304" pitchFamily="18" charset="0"/>
                <a:cs typeface="Times New Roman" panose="02020603050405020304" pitchFamily="18" charset="0"/>
              </a:rPr>
              <a:t>Орманов</a:t>
            </a:r>
            <a:r>
              <a:rPr lang="ru-RU" dirty="0">
                <a:latin typeface="Times New Roman" panose="02020603050405020304" pitchFamily="18" charset="0"/>
                <a:cs typeface="Times New Roman" panose="02020603050405020304" pitchFamily="18" charset="0"/>
              </a:rPr>
              <a:t> . - Алматы : ЭСПИ, 2021. - 180 бет.</a:t>
            </a:r>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9552" y="650127"/>
            <a:ext cx="3240360" cy="37786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22120914"/>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273050"/>
            <a:ext cx="4258816" cy="4812134"/>
          </a:xfrm>
          <a:solidFill>
            <a:schemeClr val="bg1"/>
          </a:solidFill>
          <a:ln w="19050">
            <a:solidFill>
              <a:srgbClr val="00B050"/>
            </a:solidFill>
            <a:prstDash val="sysDash"/>
          </a:ln>
          <a:effectLst>
            <a:glow rad="139700">
              <a:schemeClr val="accent2">
                <a:satMod val="175000"/>
                <a:alpha val="40000"/>
              </a:schemeClr>
            </a:glow>
          </a:effectLst>
        </p:spPr>
        <p:txBody>
          <a:bodyPr>
            <a:normAutofit fontScale="92500" lnSpcReduction="20000"/>
          </a:bodyPr>
          <a:lstStyle/>
          <a:p>
            <a:pPr marL="0" indent="0">
              <a:lnSpc>
                <a:spcPct val="120000"/>
              </a:lnSpc>
              <a:buNone/>
            </a:pPr>
            <a:r>
              <a:rPr lang="ru-RU" dirty="0" smtClean="0"/>
              <a:t>    </a:t>
            </a:r>
            <a:r>
              <a:rPr lang="ru-RU" sz="1500" dirty="0" smtClean="0">
                <a:latin typeface="Times New Roman" panose="02020603050405020304" pitchFamily="18" charset="0"/>
                <a:cs typeface="Times New Roman" panose="02020603050405020304" pitchFamily="18" charset="0"/>
              </a:rPr>
              <a:t>Учебник  предназначен </a:t>
            </a:r>
            <a:r>
              <a:rPr lang="ru-RU" sz="1500" dirty="0">
                <a:latin typeface="Times New Roman" panose="02020603050405020304" pitchFamily="18" charset="0"/>
                <a:cs typeface="Times New Roman" panose="02020603050405020304" pitchFamily="18" charset="0"/>
              </a:rPr>
              <a:t>для преподавателей, магистрантов и </a:t>
            </a:r>
            <a:r>
              <a:rPr lang="ru-RU" sz="1500" dirty="0" smtClean="0">
                <a:latin typeface="Times New Roman" panose="02020603050405020304" pitchFamily="18" charset="0"/>
                <a:cs typeface="Times New Roman" panose="02020603050405020304" pitchFamily="18" charset="0"/>
              </a:rPr>
              <a:t>студентов  </a:t>
            </a:r>
            <a:r>
              <a:rPr lang="ru-RU" sz="1500" dirty="0">
                <a:latin typeface="Times New Roman" panose="02020603050405020304" pitchFamily="18" charset="0"/>
                <a:cs typeface="Times New Roman" panose="02020603050405020304" pitchFamily="18" charset="0"/>
              </a:rPr>
              <a:t>химических, технологических и медицинских высших </a:t>
            </a:r>
            <a:r>
              <a:rPr lang="ru-RU" sz="1500" dirty="0" smtClean="0">
                <a:latin typeface="Times New Roman" panose="02020603050405020304" pitchFamily="18" charset="0"/>
                <a:cs typeface="Times New Roman" panose="02020603050405020304" pitchFamily="18" charset="0"/>
              </a:rPr>
              <a:t> учебных </a:t>
            </a:r>
            <a:r>
              <a:rPr lang="ru-RU" sz="1500" dirty="0">
                <a:latin typeface="Times New Roman" panose="02020603050405020304" pitchFamily="18" charset="0"/>
                <a:cs typeface="Times New Roman" panose="02020603050405020304" pitchFamily="18" charset="0"/>
              </a:rPr>
              <a:t>заведений, а </a:t>
            </a:r>
            <a:r>
              <a:rPr lang="ru-RU" sz="1500" dirty="0" smtClean="0">
                <a:latin typeface="Times New Roman" panose="02020603050405020304" pitchFamily="18" charset="0"/>
                <a:cs typeface="Times New Roman" panose="02020603050405020304" pitchFamily="18" charset="0"/>
              </a:rPr>
              <a:t> также  для  слушателей  </a:t>
            </a:r>
            <a:r>
              <a:rPr lang="ru-RU" sz="1500" dirty="0">
                <a:latin typeface="Times New Roman" panose="02020603050405020304" pitchFamily="18" charset="0"/>
                <a:cs typeface="Times New Roman" panose="02020603050405020304" pitchFamily="18" charset="0"/>
              </a:rPr>
              <a:t>курсов повышения </a:t>
            </a:r>
            <a:r>
              <a:rPr lang="ru-RU" sz="1500" dirty="0" smtClean="0">
                <a:latin typeface="Times New Roman" panose="02020603050405020304" pitchFamily="18" charset="0"/>
                <a:cs typeface="Times New Roman" panose="02020603050405020304" pitchFamily="18" charset="0"/>
              </a:rPr>
              <a:t> квалификации  и  </a:t>
            </a:r>
            <a:r>
              <a:rPr lang="ru-RU" sz="1500" dirty="0">
                <a:latin typeface="Times New Roman" panose="02020603050405020304" pitchFamily="18" charset="0"/>
                <a:cs typeface="Times New Roman" panose="02020603050405020304" pitchFamily="18" charset="0"/>
              </a:rPr>
              <a:t>специалистов, </a:t>
            </a:r>
            <a:r>
              <a:rPr lang="ru-RU" sz="1500" dirty="0" smtClean="0">
                <a:latin typeface="Times New Roman" panose="02020603050405020304" pitchFamily="18" charset="0"/>
                <a:cs typeface="Times New Roman" panose="02020603050405020304" pitchFamily="18" charset="0"/>
              </a:rPr>
              <a:t>работающих  </a:t>
            </a:r>
            <a:r>
              <a:rPr lang="ru-RU" sz="1500" dirty="0">
                <a:latin typeface="Times New Roman" panose="02020603050405020304" pitchFamily="18" charset="0"/>
                <a:cs typeface="Times New Roman" panose="02020603050405020304" pitchFamily="18" charset="0"/>
              </a:rPr>
              <a:t>в </a:t>
            </a:r>
            <a:r>
              <a:rPr lang="ru-RU" sz="1500" dirty="0" smtClean="0">
                <a:latin typeface="Times New Roman" panose="02020603050405020304" pitchFamily="18" charset="0"/>
                <a:cs typeface="Times New Roman" panose="02020603050405020304" pitchFamily="18" charset="0"/>
              </a:rPr>
              <a:t> области  </a:t>
            </a:r>
            <a:r>
              <a:rPr lang="ru-RU" sz="1500" dirty="0">
                <a:latin typeface="Times New Roman" panose="02020603050405020304" pitchFamily="18" charset="0"/>
                <a:cs typeface="Times New Roman" panose="02020603050405020304" pitchFamily="18" charset="0"/>
              </a:rPr>
              <a:t>фармацевтических </a:t>
            </a:r>
            <a:r>
              <a:rPr lang="ru-RU" sz="1500" dirty="0" smtClean="0">
                <a:latin typeface="Times New Roman" panose="02020603050405020304" pitchFamily="18" charset="0"/>
                <a:cs typeface="Times New Roman" panose="02020603050405020304" pitchFamily="18" charset="0"/>
              </a:rPr>
              <a:t> и </a:t>
            </a:r>
            <a:r>
              <a:rPr lang="ru-RU" sz="1500" dirty="0">
                <a:latin typeface="Times New Roman" panose="02020603050405020304" pitchFamily="18" charset="0"/>
                <a:cs typeface="Times New Roman" panose="02020603050405020304" pitchFamily="18" charset="0"/>
              </a:rPr>
              <a:t>биотехнологических </a:t>
            </a:r>
            <a:r>
              <a:rPr lang="ru-RU" sz="1500" dirty="0" smtClean="0">
                <a:latin typeface="Times New Roman" panose="02020603050405020304" pitchFamily="18" charset="0"/>
                <a:cs typeface="Times New Roman" panose="02020603050405020304" pitchFamily="18" charset="0"/>
              </a:rPr>
              <a:t> производств</a:t>
            </a:r>
            <a:r>
              <a:rPr lang="ru-RU" sz="1500" dirty="0">
                <a:latin typeface="Times New Roman" panose="02020603050405020304" pitchFamily="18" charset="0"/>
                <a:cs typeface="Times New Roman" panose="02020603050405020304" pitchFamily="18" charset="0"/>
              </a:rPr>
              <a:t>.</a:t>
            </a:r>
          </a:p>
          <a:p>
            <a:pPr marL="0" indent="0">
              <a:lnSpc>
                <a:spcPct val="120000"/>
              </a:lnSpc>
              <a:buNone/>
            </a:pPr>
            <a:r>
              <a:rPr lang="ru-RU" sz="1500" dirty="0" smtClean="0">
                <a:latin typeface="Times New Roman" panose="02020603050405020304" pitchFamily="18" charset="0"/>
                <a:cs typeface="Times New Roman" panose="02020603050405020304" pitchFamily="18" charset="0"/>
              </a:rPr>
              <a:t>    В  учебнике  </a:t>
            </a:r>
            <a:r>
              <a:rPr lang="ru-RU" sz="1500" dirty="0">
                <a:latin typeface="Times New Roman" panose="02020603050405020304" pitchFamily="18" charset="0"/>
                <a:cs typeface="Times New Roman" panose="02020603050405020304" pitchFamily="18" charset="0"/>
              </a:rPr>
              <a:t>рассмотрены вопросы организации </a:t>
            </a:r>
            <a:r>
              <a:rPr lang="ru-RU" sz="1500" dirty="0" smtClean="0">
                <a:latin typeface="Times New Roman" panose="02020603050405020304" pitchFamily="18" charset="0"/>
                <a:cs typeface="Times New Roman" panose="02020603050405020304" pitchFamily="18" charset="0"/>
              </a:rPr>
              <a:t>безопасности  контроля  </a:t>
            </a:r>
            <a:r>
              <a:rPr lang="ru-RU" sz="1500" dirty="0">
                <a:latin typeface="Times New Roman" panose="02020603050405020304" pitchFamily="18" charset="0"/>
                <a:cs typeface="Times New Roman" panose="02020603050405020304" pitchFamily="18" charset="0"/>
              </a:rPr>
              <a:t>качества </a:t>
            </a:r>
            <a:r>
              <a:rPr lang="ru-RU" sz="1500" dirty="0" smtClean="0">
                <a:latin typeface="Times New Roman" panose="02020603050405020304" pitchFamily="18" charset="0"/>
                <a:cs typeface="Times New Roman" panose="02020603050405020304" pitchFamily="18" charset="0"/>
              </a:rPr>
              <a:t>  в  сфере </a:t>
            </a:r>
            <a:r>
              <a:rPr lang="ru-RU" sz="1500" dirty="0">
                <a:latin typeface="Times New Roman" panose="02020603050405020304" pitchFamily="18" charset="0"/>
                <a:cs typeface="Times New Roman" panose="02020603050405020304" pitchFamily="18" charset="0"/>
              </a:rPr>
              <a:t>фармацевтических и биотехнологических процессов и </a:t>
            </a:r>
            <a:r>
              <a:rPr lang="ru-RU" sz="1500" dirty="0" smtClean="0">
                <a:latin typeface="Times New Roman" panose="02020603050405020304" pitchFamily="18" charset="0"/>
                <a:cs typeface="Times New Roman" panose="02020603050405020304" pitchFamily="18" charset="0"/>
              </a:rPr>
              <a:t> производств</a:t>
            </a:r>
            <a:r>
              <a:rPr lang="ru-RU" sz="1500" dirty="0">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требования  </a:t>
            </a:r>
            <a:r>
              <a:rPr lang="ru-RU" sz="1500" dirty="0">
                <a:latin typeface="Times New Roman" panose="02020603050405020304" pitchFamily="18" charset="0"/>
                <a:cs typeface="Times New Roman" panose="02020603050405020304" pitchFamily="18" charset="0"/>
              </a:rPr>
              <a:t>основных </a:t>
            </a:r>
            <a:r>
              <a:rPr lang="ru-RU" sz="1500" dirty="0" smtClean="0">
                <a:latin typeface="Times New Roman" panose="02020603050405020304" pitchFamily="18" charset="0"/>
                <a:cs typeface="Times New Roman" panose="02020603050405020304" pitchFamily="18" charset="0"/>
              </a:rPr>
              <a:t> нормативных </a:t>
            </a:r>
            <a:r>
              <a:rPr lang="ru-RU" sz="1500" dirty="0">
                <a:latin typeface="Times New Roman" panose="02020603050405020304" pitchFamily="18" charset="0"/>
                <a:cs typeface="Times New Roman" panose="02020603050405020304" pitchFamily="18" charset="0"/>
              </a:rPr>
              <a:t>документов, </a:t>
            </a:r>
            <a:r>
              <a:rPr lang="ru-RU" sz="1500" dirty="0" smtClean="0">
                <a:latin typeface="Times New Roman" panose="02020603050405020304" pitchFamily="18" charset="0"/>
                <a:cs typeface="Times New Roman" panose="02020603050405020304" pitchFamily="18" charset="0"/>
              </a:rPr>
              <a:t>регламентирующих  </a:t>
            </a:r>
            <a:r>
              <a:rPr lang="ru-RU" sz="1500" dirty="0">
                <a:latin typeface="Times New Roman" panose="02020603050405020304" pitchFamily="18" charset="0"/>
                <a:cs typeface="Times New Roman" panose="02020603050405020304" pitchFamily="18" charset="0"/>
              </a:rPr>
              <a:t>организацию </a:t>
            </a:r>
            <a:r>
              <a:rPr lang="ru-RU" sz="1500" dirty="0" smtClean="0">
                <a:latin typeface="Times New Roman" panose="02020603050405020304" pitchFamily="18" charset="0"/>
                <a:cs typeface="Times New Roman" panose="02020603050405020304" pitchFamily="18" charset="0"/>
              </a:rPr>
              <a:t> и </a:t>
            </a:r>
            <a:r>
              <a:rPr lang="ru-RU" sz="1500" dirty="0">
                <a:latin typeface="Times New Roman" panose="02020603050405020304" pitchFamily="18" charset="0"/>
                <a:cs typeface="Times New Roman" panose="02020603050405020304" pitchFamily="18" charset="0"/>
              </a:rPr>
              <a:t>работу </a:t>
            </a:r>
            <a:r>
              <a:rPr lang="ru-RU" sz="1500" dirty="0" smtClean="0">
                <a:latin typeface="Times New Roman" panose="02020603050405020304" pitchFamily="18" charset="0"/>
                <a:cs typeface="Times New Roman" panose="02020603050405020304" pitchFamily="18" charset="0"/>
              </a:rPr>
              <a:t> предприятий  в  </a:t>
            </a:r>
            <a:r>
              <a:rPr lang="ru-RU" sz="1500" dirty="0">
                <a:latin typeface="Times New Roman" panose="02020603050405020304" pitchFamily="18" charset="0"/>
                <a:cs typeface="Times New Roman" panose="02020603050405020304" pitchFamily="18" charset="0"/>
              </a:rPr>
              <a:t>областях </a:t>
            </a:r>
            <a:r>
              <a:rPr lang="ru-RU" sz="1500" dirty="0" smtClean="0">
                <a:latin typeface="Times New Roman" panose="02020603050405020304" pitchFamily="18" charset="0"/>
                <a:cs typeface="Times New Roman" panose="02020603050405020304" pitchFamily="18" charset="0"/>
              </a:rPr>
              <a:t> фармацевтики  и </a:t>
            </a:r>
            <a:r>
              <a:rPr lang="ru-RU" sz="1500" dirty="0">
                <a:latin typeface="Times New Roman" panose="02020603050405020304" pitchFamily="18" charset="0"/>
                <a:cs typeface="Times New Roman" panose="02020603050405020304" pitchFamily="18" charset="0"/>
              </a:rPr>
              <a:t>биотехнологии </a:t>
            </a:r>
            <a:r>
              <a:rPr lang="ru-RU" sz="1500" dirty="0" smtClean="0">
                <a:latin typeface="Times New Roman" panose="02020603050405020304" pitchFamily="18" charset="0"/>
                <a:cs typeface="Times New Roman" panose="02020603050405020304" pitchFamily="18" charset="0"/>
              </a:rPr>
              <a:t> производств</a:t>
            </a:r>
            <a:r>
              <a:rPr lang="ru-RU" sz="1500" dirty="0">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Особое  </a:t>
            </a:r>
            <a:r>
              <a:rPr lang="ru-RU" sz="1500" dirty="0">
                <a:latin typeface="Times New Roman" panose="02020603050405020304" pitchFamily="18" charset="0"/>
                <a:cs typeface="Times New Roman" panose="02020603050405020304" pitchFamily="18" charset="0"/>
              </a:rPr>
              <a:t>внимание </a:t>
            </a:r>
            <a:r>
              <a:rPr lang="ru-RU" sz="1500" dirty="0" smtClean="0">
                <a:latin typeface="Times New Roman" panose="02020603050405020304" pitchFamily="18" charset="0"/>
                <a:cs typeface="Times New Roman" panose="02020603050405020304" pitchFamily="18" charset="0"/>
              </a:rPr>
              <a:t>обращено  </a:t>
            </a:r>
            <a:r>
              <a:rPr lang="ru-RU" sz="1500" dirty="0">
                <a:latin typeface="Times New Roman" panose="02020603050405020304" pitchFamily="18" charset="0"/>
                <a:cs typeface="Times New Roman" panose="02020603050405020304" pitchFamily="18" charset="0"/>
              </a:rPr>
              <a:t>на </a:t>
            </a:r>
            <a:r>
              <a:rPr lang="ru-RU" sz="1500" dirty="0" smtClean="0">
                <a:latin typeface="Times New Roman" panose="02020603050405020304" pitchFamily="18" charset="0"/>
                <a:cs typeface="Times New Roman" panose="02020603050405020304" pitchFamily="18" charset="0"/>
              </a:rPr>
              <a:t> основные  правила  международной </a:t>
            </a:r>
            <a:r>
              <a:rPr lang="ru-RU" sz="1500" dirty="0">
                <a:latin typeface="Times New Roman" panose="02020603050405020304" pitchFamily="18" charset="0"/>
                <a:cs typeface="Times New Roman" panose="02020603050405020304" pitchFamily="18" charset="0"/>
              </a:rPr>
              <a:t>практики, на </a:t>
            </a:r>
            <a:r>
              <a:rPr lang="ru-RU" sz="1500" dirty="0" smtClean="0">
                <a:latin typeface="Times New Roman" panose="02020603050405020304" pitchFamily="18" charset="0"/>
                <a:cs typeface="Times New Roman" panose="02020603050405020304" pitchFamily="18" charset="0"/>
              </a:rPr>
              <a:t> метрологическое  </a:t>
            </a:r>
            <a:r>
              <a:rPr lang="ru-RU" sz="1500" dirty="0">
                <a:latin typeface="Times New Roman" panose="02020603050405020304" pitchFamily="18" charset="0"/>
                <a:cs typeface="Times New Roman" panose="02020603050405020304" pitchFamily="18" charset="0"/>
              </a:rPr>
              <a:t>обеспечение производства </a:t>
            </a:r>
            <a:r>
              <a:rPr lang="ru-RU" sz="1500" dirty="0" smtClean="0">
                <a:latin typeface="Times New Roman" panose="02020603050405020304" pitchFamily="18" charset="0"/>
                <a:cs typeface="Times New Roman" panose="02020603050405020304" pitchFamily="18" charset="0"/>
              </a:rPr>
              <a:t> и  контроля  стандартов  качества </a:t>
            </a:r>
            <a:r>
              <a:rPr lang="ru-RU" sz="1500" dirty="0">
                <a:latin typeface="Times New Roman" panose="02020603050405020304" pitchFamily="18" charset="0"/>
                <a:cs typeface="Times New Roman" panose="02020603050405020304" pitchFamily="18" charset="0"/>
              </a:rPr>
              <a:t>продукции.</a:t>
            </a:r>
          </a:p>
          <a:p>
            <a:pPr marL="0" indent="0">
              <a:lnSpc>
                <a:spcPct val="120000"/>
              </a:lnSpc>
              <a:buNone/>
            </a:pPr>
            <a:r>
              <a:rPr lang="ru-RU" sz="1500" dirty="0">
                <a:latin typeface="Times New Roman" panose="02020603050405020304" pitchFamily="18" charset="0"/>
                <a:cs typeface="Times New Roman" panose="02020603050405020304" pitchFamily="18" charset="0"/>
              </a:rPr>
              <a:t/>
            </a:r>
            <a:br>
              <a:rPr lang="ru-RU" sz="1500" dirty="0">
                <a:latin typeface="Times New Roman" panose="02020603050405020304" pitchFamily="18" charset="0"/>
                <a:cs typeface="Times New Roman" panose="02020603050405020304" pitchFamily="18" charset="0"/>
              </a:rPr>
            </a:br>
            <a:endParaRPr lang="ru-RU" sz="15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57200" y="4797152"/>
            <a:ext cx="3826768" cy="1728192"/>
          </a:xfrm>
          <a:solidFill>
            <a:schemeClr val="bg1"/>
          </a:solidFill>
          <a:ln w="19050">
            <a:solidFill>
              <a:srgbClr val="00B050"/>
            </a:solidFill>
            <a:prstDash val="sysDash"/>
          </a:ln>
          <a:effectLst>
            <a:glow rad="139700">
              <a:schemeClr val="accent2">
                <a:satMod val="175000"/>
                <a:alpha val="40000"/>
              </a:schemeClr>
            </a:glow>
          </a:effectLst>
        </p:spPr>
        <p:txBody>
          <a:bodyPr>
            <a:noAutofit/>
          </a:bodyPr>
          <a:lstStyle/>
          <a:p>
            <a:r>
              <a:rPr lang="ru-RU" dirty="0">
                <a:latin typeface="Times New Roman" panose="02020603050405020304" pitchFamily="18" charset="0"/>
                <a:cs typeface="Times New Roman" panose="02020603050405020304" pitchFamily="18" charset="0"/>
              </a:rPr>
              <a:t>615.015</a:t>
            </a:r>
          </a:p>
          <a:p>
            <a:r>
              <a:rPr lang="ru-RU" dirty="0">
                <a:latin typeface="Times New Roman" panose="02020603050405020304" pitchFamily="18" charset="0"/>
                <a:cs typeface="Times New Roman" panose="02020603050405020304" pitchFamily="18" charset="0"/>
              </a:rPr>
              <a:t>Г 135</a:t>
            </a:r>
          </a:p>
          <a:p>
            <a:r>
              <a:rPr lang="ru-RU" dirty="0" err="1">
                <a:latin typeface="Times New Roman" panose="02020603050405020304" pitchFamily="18" charset="0"/>
                <a:cs typeface="Times New Roman" panose="02020603050405020304" pitchFamily="18" charset="0"/>
              </a:rPr>
              <a:t>Газалиев</a:t>
            </a:r>
            <a:r>
              <a:rPr lang="ru-RU" dirty="0">
                <a:latin typeface="Times New Roman" panose="02020603050405020304" pitchFamily="18" charset="0"/>
                <a:cs typeface="Times New Roman" panose="02020603050405020304" pitchFamily="18" charset="0"/>
              </a:rPr>
              <a:t>, А. М. </a:t>
            </a:r>
          </a:p>
          <a:p>
            <a:r>
              <a:rPr lang="ru-RU" dirty="0" smtClean="0">
                <a:latin typeface="Times New Roman" panose="02020603050405020304" pitchFamily="18" charset="0"/>
                <a:cs typeface="Times New Roman" panose="02020603050405020304" pitchFamily="18" charset="0"/>
              </a:rPr>
              <a:t>Система </a:t>
            </a:r>
            <a:r>
              <a:rPr lang="ru-RU" dirty="0">
                <a:latin typeface="Times New Roman" panose="02020603050405020304" pitchFamily="18" charset="0"/>
                <a:cs typeface="Times New Roman" panose="02020603050405020304" pitchFamily="18" charset="0"/>
              </a:rPr>
              <a:t>обеспечения безопасности и качества лекарственных веществ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учебник / А. М. </a:t>
            </a:r>
            <a:r>
              <a:rPr lang="ru-RU" dirty="0" err="1">
                <a:latin typeface="Times New Roman" panose="02020603050405020304" pitchFamily="18" charset="0"/>
                <a:cs typeface="Times New Roman" panose="02020603050405020304" pitchFamily="18" charset="0"/>
              </a:rPr>
              <a:t>Газалиев</a:t>
            </a:r>
            <a:r>
              <a:rPr lang="ru-RU" dirty="0">
                <a:latin typeface="Times New Roman" panose="02020603050405020304" pitchFamily="18" charset="0"/>
                <a:cs typeface="Times New Roman" panose="02020603050405020304" pitchFamily="18" charset="0"/>
              </a:rPr>
              <a:t>, С. К. </a:t>
            </a:r>
            <a:r>
              <a:rPr lang="ru-RU" dirty="0" err="1">
                <a:latin typeface="Times New Roman" panose="02020603050405020304" pitchFamily="18" charset="0"/>
                <a:cs typeface="Times New Roman" panose="02020603050405020304" pitchFamily="18" charset="0"/>
              </a:rPr>
              <a:t>Кабиева</a:t>
            </a:r>
            <a:r>
              <a:rPr lang="ru-RU" dirty="0">
                <a:latin typeface="Times New Roman" panose="02020603050405020304" pitchFamily="18" charset="0"/>
                <a:cs typeface="Times New Roman" panose="02020603050405020304" pitchFamily="18" charset="0"/>
              </a:rPr>
              <a:t>, Л. М. Власова. - Алматы : ЭСПИ, 2021. - 372 с</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476672"/>
            <a:ext cx="3168352" cy="3873624"/>
          </a:xfrm>
          <a:prstGeom prst="rect">
            <a:avLst/>
          </a:prstGeom>
          <a:solidFill>
            <a:srgbClr val="FFFFFF">
              <a:shade val="85000"/>
            </a:srgbClr>
          </a:solidFill>
          <a:ln w="76200">
            <a:solidFill>
              <a:srgbClr val="00B050"/>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332982234"/>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55976" y="381944"/>
            <a:ext cx="4402832" cy="4164061"/>
          </a:xfrm>
          <a:solidFill>
            <a:schemeClr val="bg1"/>
          </a:solidFill>
          <a:ln w="19050">
            <a:solidFill>
              <a:schemeClr val="accent5">
                <a:lumMod val="75000"/>
              </a:schemeClr>
            </a:solidFill>
            <a:prstDash val="sysDash"/>
          </a:ln>
          <a:effectLst>
            <a:glow rad="139700">
              <a:schemeClr val="accent6">
                <a:satMod val="175000"/>
                <a:alpha val="40000"/>
              </a:schemeClr>
            </a:glow>
          </a:effectLst>
        </p:spPr>
        <p:txBody>
          <a:bodyPr>
            <a:normAutofit/>
          </a:bodyPr>
          <a:lstStyle/>
          <a:p>
            <a:pPr marL="0" indent="0">
              <a:buNone/>
            </a:pP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По </a:t>
            </a:r>
            <a:r>
              <a:rPr lang="ru-RU" sz="1400" dirty="0">
                <a:latin typeface="Times New Roman" panose="02020603050405020304" pitchFamily="18" charset="0"/>
                <a:cs typeface="Times New Roman" panose="02020603050405020304" pitchFamily="18" charset="0"/>
              </a:rPr>
              <a:t>определению </a:t>
            </a:r>
            <a:r>
              <a:rPr lang="ru-RU" sz="1400" dirty="0" smtClean="0">
                <a:latin typeface="Times New Roman" panose="02020603050405020304" pitchFamily="18" charset="0"/>
                <a:cs typeface="Times New Roman" panose="02020603050405020304" pitchFamily="18" charset="0"/>
              </a:rPr>
              <a:t> ученых </a:t>
            </a:r>
            <a:r>
              <a:rPr lang="ru-RU" sz="1400" dirty="0">
                <a:latin typeface="Times New Roman" panose="02020603050405020304" pitchFamily="18" charset="0"/>
                <a:cs typeface="Times New Roman" panose="02020603050405020304" pitchFamily="18" charset="0"/>
              </a:rPr>
              <a:t>всего мира XXI век будет веком </a:t>
            </a:r>
            <a:r>
              <a:rPr lang="ru-RU" sz="1400" dirty="0" smtClean="0">
                <a:latin typeface="Times New Roman" panose="02020603050405020304" pitchFamily="18" charset="0"/>
                <a:cs typeface="Times New Roman" panose="02020603050405020304" pitchFamily="18" charset="0"/>
              </a:rPr>
              <a:t> биотехнологии</a:t>
            </a:r>
            <a:r>
              <a:rPr lang="ru-RU" sz="1400" dirty="0">
                <a:latin typeface="Times New Roman" panose="02020603050405020304" pitchFamily="18" charset="0"/>
                <a:cs typeface="Times New Roman" panose="02020603050405020304" pitchFamily="18" charset="0"/>
              </a:rPr>
              <a:t>. В с</a:t>
            </a:r>
            <a:r>
              <a:rPr lang="ru-RU" sz="1400" dirty="0" smtClean="0">
                <a:latin typeface="Times New Roman" panose="02020603050405020304" pitchFamily="18" charset="0"/>
                <a:cs typeface="Times New Roman" panose="02020603050405020304" pitchFamily="18" charset="0"/>
              </a:rPr>
              <a:t>фере  производства </a:t>
            </a:r>
            <a:r>
              <a:rPr lang="ru-RU" sz="1400" dirty="0">
                <a:latin typeface="Times New Roman" panose="02020603050405020304" pitchFamily="18" charset="0"/>
                <a:cs typeface="Times New Roman" panose="02020603050405020304" pitchFamily="18" charset="0"/>
              </a:rPr>
              <a:t>лекарственных </a:t>
            </a:r>
            <a:r>
              <a:rPr lang="ru-RU" sz="1400" dirty="0" smtClean="0">
                <a:latin typeface="Times New Roman" panose="02020603050405020304" pitchFamily="18" charset="0"/>
                <a:cs typeface="Times New Roman" panose="02020603050405020304" pitchFamily="18" charset="0"/>
              </a:rPr>
              <a:t> средств  биотехнология  </a:t>
            </a:r>
            <a:r>
              <a:rPr lang="ru-RU" sz="1400" dirty="0">
                <a:latin typeface="Times New Roman" panose="02020603050405020304" pitchFamily="18" charset="0"/>
                <a:cs typeface="Times New Roman" panose="02020603050405020304" pitchFamily="18" charset="0"/>
              </a:rPr>
              <a:t>вытесняет </a:t>
            </a:r>
            <a:r>
              <a:rPr lang="ru-RU" sz="1400" dirty="0" smtClean="0">
                <a:latin typeface="Times New Roman" panose="02020603050405020304" pitchFamily="18" charset="0"/>
                <a:cs typeface="Times New Roman" panose="02020603050405020304" pitchFamily="18" charset="0"/>
              </a:rPr>
              <a:t>традиционные  </a:t>
            </a:r>
            <a:r>
              <a:rPr lang="ru-RU" sz="1400" dirty="0">
                <a:latin typeface="Times New Roman" panose="02020603050405020304" pitchFamily="18" charset="0"/>
                <a:cs typeface="Times New Roman" panose="02020603050405020304" pitchFamily="18" charset="0"/>
              </a:rPr>
              <a:t>технологии, открывает </a:t>
            </a:r>
            <a:r>
              <a:rPr lang="ru-RU" sz="1400" dirty="0" smtClean="0">
                <a:latin typeface="Times New Roman" panose="02020603050405020304" pitchFamily="18" charset="0"/>
                <a:cs typeface="Times New Roman" panose="02020603050405020304" pitchFamily="18" charset="0"/>
              </a:rPr>
              <a:t>принципиально  </a:t>
            </a:r>
            <a:r>
              <a:rPr lang="ru-RU" sz="1400" dirty="0">
                <a:latin typeface="Times New Roman" panose="02020603050405020304" pitchFamily="18" charset="0"/>
                <a:cs typeface="Times New Roman" panose="02020603050405020304" pitchFamily="18" charset="0"/>
              </a:rPr>
              <a:t>новые </a:t>
            </a:r>
            <a:r>
              <a:rPr lang="ru-RU" sz="1400" dirty="0" smtClean="0">
                <a:latin typeface="Times New Roman" panose="02020603050405020304" pitchFamily="18" charset="0"/>
                <a:cs typeface="Times New Roman" panose="02020603050405020304" pitchFamily="18" charset="0"/>
              </a:rPr>
              <a:t> возможности</a:t>
            </a:r>
            <a:r>
              <a:rPr lang="ru-RU" sz="1400" dirty="0">
                <a:latin typeface="Times New Roman" panose="02020603050405020304" pitchFamily="18" charset="0"/>
                <a:cs typeface="Times New Roman" panose="02020603050405020304" pitchFamily="18" charset="0"/>
              </a:rPr>
              <a:t>. Биотехнологическим </a:t>
            </a:r>
            <a:r>
              <a:rPr lang="ru-RU" sz="1400" dirty="0" smtClean="0">
                <a:latin typeface="Times New Roman" panose="02020603050405020304" pitchFamily="18" charset="0"/>
                <a:cs typeface="Times New Roman" panose="02020603050405020304" pitchFamily="18" charset="0"/>
              </a:rPr>
              <a:t> способом </a:t>
            </a:r>
            <a:r>
              <a:rPr lang="ru-RU" sz="1400" dirty="0" smtClean="0">
                <a:latin typeface="Times New Roman" panose="02020603050405020304" pitchFamily="18" charset="0"/>
                <a:cs typeface="Times New Roman" panose="02020603050405020304" pitchFamily="18" charset="0"/>
              </a:rPr>
              <a:t>производят  </a:t>
            </a:r>
            <a:r>
              <a:rPr lang="ru-RU" sz="1400" dirty="0">
                <a:latin typeface="Times New Roman" panose="02020603050405020304" pitchFamily="18" charset="0"/>
                <a:cs typeface="Times New Roman" panose="02020603050405020304" pitchFamily="18" charset="0"/>
              </a:rPr>
              <a:t>генно-инженерные </a:t>
            </a:r>
            <a:r>
              <a:rPr lang="ru-RU" sz="1400" dirty="0" smtClean="0">
                <a:latin typeface="Times New Roman" panose="02020603050405020304" pitchFamily="18" charset="0"/>
                <a:cs typeface="Times New Roman" panose="02020603050405020304" pitchFamily="18" charset="0"/>
              </a:rPr>
              <a:t> белки </a:t>
            </a:r>
            <a:r>
              <a:rPr lang="ru-RU" sz="1400" dirty="0">
                <a:latin typeface="Times New Roman" panose="02020603050405020304" pitchFamily="18" charset="0"/>
                <a:cs typeface="Times New Roman" panose="02020603050405020304" pitchFamily="18" charset="0"/>
              </a:rPr>
              <a:t>(интерфероны, </a:t>
            </a:r>
            <a:r>
              <a:rPr lang="ru-RU" sz="1400" dirty="0" err="1">
                <a:latin typeface="Times New Roman" panose="02020603050405020304" pitchFamily="18" charset="0"/>
                <a:cs typeface="Times New Roman" panose="02020603050405020304" pitchFamily="18" charset="0"/>
              </a:rPr>
              <a:t>интерлейкины</a:t>
            </a:r>
            <a:r>
              <a:rPr lang="ru-RU" sz="1400" dirty="0">
                <a:latin typeface="Times New Roman" panose="02020603050405020304" pitchFamily="18" charset="0"/>
                <a:cs typeface="Times New Roman" panose="02020603050405020304" pitchFamily="18" charset="0"/>
              </a:rPr>
              <a:t>, инсулин, вакцины </a:t>
            </a:r>
            <a:r>
              <a:rPr lang="ru-RU" sz="1400" dirty="0" smtClean="0">
                <a:latin typeface="Times New Roman" panose="02020603050405020304" pitchFamily="18" charset="0"/>
                <a:cs typeface="Times New Roman" panose="02020603050405020304" pitchFamily="18" charset="0"/>
              </a:rPr>
              <a:t> против  </a:t>
            </a:r>
            <a:r>
              <a:rPr lang="ru-RU" sz="1400" dirty="0">
                <a:latin typeface="Times New Roman" panose="02020603050405020304" pitchFamily="18" charset="0"/>
                <a:cs typeface="Times New Roman" panose="02020603050405020304" pitchFamily="18" charset="0"/>
              </a:rPr>
              <a:t>гепатита </a:t>
            </a:r>
            <a:r>
              <a:rPr lang="ru-RU" sz="1400" dirty="0" smtClean="0">
                <a:latin typeface="Times New Roman" panose="02020603050405020304" pitchFamily="18" charset="0"/>
                <a:cs typeface="Times New Roman" panose="02020603050405020304" pitchFamily="18" charset="0"/>
              </a:rPr>
              <a:t> и </a:t>
            </a:r>
            <a:r>
              <a:rPr lang="ru-RU" sz="1400" dirty="0">
                <a:latin typeface="Times New Roman" panose="02020603050405020304" pitchFamily="18" charset="0"/>
                <a:cs typeface="Times New Roman" panose="02020603050405020304" pitchFamily="18" charset="0"/>
              </a:rPr>
              <a:t>т.п.), ферменты, </a:t>
            </a:r>
            <a:r>
              <a:rPr lang="ru-RU" sz="1400" dirty="0" smtClean="0">
                <a:latin typeface="Times New Roman" panose="02020603050405020304" pitchFamily="18" charset="0"/>
                <a:cs typeface="Times New Roman" panose="02020603050405020304" pitchFamily="18" charset="0"/>
              </a:rPr>
              <a:t>диагностические  </a:t>
            </a:r>
            <a:r>
              <a:rPr lang="ru-RU" sz="1400" dirty="0">
                <a:latin typeface="Times New Roman" panose="02020603050405020304" pitchFamily="18" charset="0"/>
                <a:cs typeface="Times New Roman" panose="02020603050405020304" pitchFamily="18" charset="0"/>
              </a:rPr>
              <a:t>средства (</a:t>
            </a:r>
            <a:r>
              <a:rPr lang="ru-RU" sz="1400" dirty="0" smtClean="0">
                <a:latin typeface="Times New Roman" panose="02020603050405020304" pitchFamily="18" charset="0"/>
                <a:cs typeface="Times New Roman" panose="02020603050405020304" pitchFamily="18" charset="0"/>
              </a:rPr>
              <a:t>тест-системы  на  наркотики</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лекарственные  вещества</a:t>
            </a:r>
            <a:r>
              <a:rPr lang="ru-RU" sz="1400" dirty="0">
                <a:latin typeface="Times New Roman" panose="02020603050405020304" pitchFamily="18" charset="0"/>
                <a:cs typeface="Times New Roman" panose="02020603050405020304" pitchFamily="18" charset="0"/>
              </a:rPr>
              <a:t>, гормоны и т.п.), витамины, антибиотики, </a:t>
            </a:r>
            <a:r>
              <a:rPr lang="ru-RU" sz="1400" dirty="0" err="1">
                <a:latin typeface="Times New Roman" panose="02020603050405020304" pitchFamily="18" charset="0"/>
                <a:cs typeface="Times New Roman" panose="02020603050405020304" pitchFamily="18" charset="0"/>
              </a:rPr>
              <a:t>биодеградируемые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пластмассы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биосовместимые </a:t>
            </a:r>
            <a:r>
              <a:rPr lang="ru-RU" sz="1400" dirty="0">
                <a:latin typeface="Times New Roman" panose="02020603050405020304" pitchFamily="18" charset="0"/>
                <a:cs typeface="Times New Roman" panose="02020603050405020304" pitchFamily="18" charset="0"/>
              </a:rPr>
              <a:t>материалы. В учебном </a:t>
            </a:r>
            <a:r>
              <a:rPr lang="ru-RU" sz="1400" dirty="0" smtClean="0">
                <a:latin typeface="Times New Roman" panose="02020603050405020304" pitchFamily="18" charset="0"/>
                <a:cs typeface="Times New Roman" panose="02020603050405020304" pitchFamily="18" charset="0"/>
              </a:rPr>
              <a:t> пособии  приведены </a:t>
            </a:r>
            <a:r>
              <a:rPr lang="ru-RU" sz="1400" dirty="0">
                <a:latin typeface="Times New Roman" panose="02020603050405020304" pitchFamily="18" charset="0"/>
                <a:cs typeface="Times New Roman" panose="02020603050405020304" pitchFamily="18" charset="0"/>
              </a:rPr>
              <a:t>принципы создания </a:t>
            </a:r>
            <a:r>
              <a:rPr lang="ru-RU" sz="1400" dirty="0" smtClean="0">
                <a:latin typeface="Times New Roman" panose="02020603050405020304" pitchFamily="18" charset="0"/>
                <a:cs typeface="Times New Roman" panose="02020603050405020304" pitchFamily="18" charset="0"/>
              </a:rPr>
              <a:t> и  технологические  схемы  </a:t>
            </a:r>
            <a:r>
              <a:rPr lang="ru-RU" sz="1400" dirty="0">
                <a:latin typeface="Times New Roman" panose="02020603050405020304" pitchFamily="18" charset="0"/>
                <a:cs typeface="Times New Roman" panose="02020603050405020304" pitchFamily="18" charset="0"/>
              </a:rPr>
              <a:t>производства </a:t>
            </a:r>
            <a:r>
              <a:rPr lang="ru-RU" sz="1400" dirty="0" smtClean="0">
                <a:latin typeface="Times New Roman" panose="02020603050405020304" pitchFamily="18" charset="0"/>
                <a:cs typeface="Times New Roman" panose="02020603050405020304" pitchFamily="18" charset="0"/>
              </a:rPr>
              <a:t>фармацевтических  </a:t>
            </a:r>
            <a:r>
              <a:rPr lang="ru-RU" sz="1400" dirty="0">
                <a:latin typeface="Times New Roman" panose="02020603050405020304" pitchFamily="18" charset="0"/>
                <a:cs typeface="Times New Roman" panose="02020603050405020304" pitchFamily="18" charset="0"/>
              </a:rPr>
              <a:t>продуктов. </a:t>
            </a:r>
            <a:r>
              <a:rPr lang="ru-RU" sz="1400" dirty="0" smtClean="0">
                <a:latin typeface="Times New Roman" panose="02020603050405020304" pitchFamily="18" charset="0"/>
                <a:cs typeface="Times New Roman" panose="02020603050405020304" pitchFamily="18" charset="0"/>
              </a:rPr>
              <a:t>Предназначено  </a:t>
            </a:r>
            <a:r>
              <a:rPr lang="ru-RU" sz="1400" dirty="0">
                <a:latin typeface="Times New Roman" panose="02020603050405020304" pitchFamily="18" charset="0"/>
                <a:cs typeface="Times New Roman" panose="02020603050405020304" pitchFamily="18" charset="0"/>
              </a:rPr>
              <a:t>для </a:t>
            </a:r>
            <a:r>
              <a:rPr lang="ru-RU" sz="1400" dirty="0" smtClean="0">
                <a:latin typeface="Times New Roman" panose="02020603050405020304" pitchFamily="18" charset="0"/>
                <a:cs typeface="Times New Roman" panose="02020603050405020304" pitchFamily="18" charset="0"/>
              </a:rPr>
              <a:t>студентов  фармацевтических</a:t>
            </a:r>
            <a:r>
              <a:rPr lang="ru-RU" sz="1400" dirty="0">
                <a:latin typeface="Times New Roman" panose="02020603050405020304" pitchFamily="18" charset="0"/>
                <a:cs typeface="Times New Roman" panose="02020603050405020304" pitchFamily="18" charset="0"/>
              </a:rPr>
              <a:t>, медицинских, ветеринарных, </a:t>
            </a:r>
            <a:r>
              <a:rPr lang="ru-RU" sz="1400" dirty="0" smtClean="0">
                <a:latin typeface="Times New Roman" panose="02020603050405020304" pitchFamily="18" charset="0"/>
                <a:cs typeface="Times New Roman" panose="02020603050405020304" pitchFamily="18" charset="0"/>
              </a:rPr>
              <a:t>технологических  факультетов  вузов</a:t>
            </a:r>
            <a:r>
              <a:rPr lang="ru-RU" sz="1400" dirty="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915816" y="4941168"/>
            <a:ext cx="3672408" cy="1689051"/>
          </a:xfrm>
          <a:solidFill>
            <a:schemeClr val="bg1"/>
          </a:solidFill>
          <a:ln w="19050">
            <a:solidFill>
              <a:schemeClr val="accent5">
                <a:lumMod val="75000"/>
              </a:schemeClr>
            </a:solidFill>
            <a:prstDash val="sysDash"/>
          </a:ln>
          <a:effectLst>
            <a:glow rad="139700">
              <a:schemeClr val="accent6">
                <a:satMod val="175000"/>
                <a:alpha val="40000"/>
              </a:schemeClr>
            </a:glow>
          </a:effectLst>
        </p:spPr>
        <p:txBody>
          <a:bodyPr>
            <a:normAutofit lnSpcReduction="10000"/>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615.45</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Ж 220</a:t>
            </a:r>
          </a:p>
          <a:p>
            <a:r>
              <a:rPr lang="ru-RU" dirty="0" err="1">
                <a:latin typeface="Times New Roman" panose="02020603050405020304" pitchFamily="18" charset="0"/>
                <a:cs typeface="Times New Roman" panose="02020603050405020304" pitchFamily="18" charset="0"/>
              </a:rPr>
              <a:t>Жакирова</a:t>
            </a:r>
            <a:r>
              <a:rPr lang="ru-RU" dirty="0">
                <a:latin typeface="Times New Roman" panose="02020603050405020304" pitchFamily="18" charset="0"/>
                <a:cs typeface="Times New Roman" panose="02020603050405020304" pitchFamily="18" charset="0"/>
              </a:rPr>
              <a:t>, Н. К. </a:t>
            </a:r>
          </a:p>
          <a:p>
            <a:r>
              <a:rPr lang="ru-RU" dirty="0" smtClean="0">
                <a:latin typeface="Times New Roman" panose="02020603050405020304" pitchFamily="18" charset="0"/>
                <a:cs typeface="Times New Roman" panose="02020603050405020304" pitchFamily="18" charset="0"/>
              </a:rPr>
              <a:t>Фармацевтическая </a:t>
            </a:r>
            <a:r>
              <a:rPr lang="ru-RU" dirty="0">
                <a:latin typeface="Times New Roman" panose="02020603050405020304" pitchFamily="18" charset="0"/>
                <a:cs typeface="Times New Roman" panose="02020603050405020304" pitchFamily="18" charset="0"/>
              </a:rPr>
              <a:t>биотехнология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учебное пособие / Н. К. </a:t>
            </a:r>
            <a:r>
              <a:rPr lang="ru-RU" dirty="0" err="1">
                <a:latin typeface="Times New Roman" panose="02020603050405020304" pitchFamily="18" charset="0"/>
                <a:cs typeface="Times New Roman" panose="02020603050405020304" pitchFamily="18" charset="0"/>
              </a:rPr>
              <a:t>Жакирова</a:t>
            </a:r>
            <a:r>
              <a:rPr lang="ru-RU" dirty="0">
                <a:latin typeface="Times New Roman" panose="02020603050405020304" pitchFamily="18" charset="0"/>
                <a:cs typeface="Times New Roman" panose="02020603050405020304" pitchFamily="18" charset="0"/>
              </a:rPr>
              <a:t>. - Алматы : ЭСПИ, 2021. - 272 с</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548680"/>
            <a:ext cx="3096344" cy="3997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077918146"/>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99992" y="332656"/>
            <a:ext cx="4184528" cy="4320480"/>
          </a:xfrm>
          <a:solidFill>
            <a:schemeClr val="bg1"/>
          </a:solidFill>
          <a:ln>
            <a:prstDash val="sysDash"/>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r>
              <a:rPr lang="ru-RU" sz="1400" dirty="0" smtClean="0"/>
              <a:t>   </a:t>
            </a:r>
          </a:p>
          <a:p>
            <a:pPr marL="0" indent="0">
              <a:lnSpc>
                <a:spcPct val="110000"/>
              </a:lnSpc>
              <a:buNone/>
            </a:pPr>
            <a:r>
              <a:rPr lang="ru-RU" sz="1400" dirty="0"/>
              <a:t> </a:t>
            </a:r>
            <a:r>
              <a:rPr lang="ru-RU" sz="1400" dirty="0" smtClean="0"/>
              <a:t>    </a:t>
            </a:r>
            <a:r>
              <a:rPr lang="ru-RU" sz="1400" dirty="0" smtClean="0">
                <a:latin typeface="Times New Roman" panose="02020603050405020304" pitchFamily="18" charset="0"/>
                <a:cs typeface="Times New Roman" panose="02020603050405020304" pitchFamily="18" charset="0"/>
              </a:rPr>
              <a:t>Практикум </a:t>
            </a:r>
            <a:r>
              <a:rPr lang="ru-RU" sz="1400" dirty="0" smtClean="0">
                <a:latin typeface="Times New Roman" panose="02020603050405020304" pitchFamily="18" charset="0"/>
                <a:cs typeface="Times New Roman" panose="02020603050405020304" pitchFamily="18" charset="0"/>
              </a:rPr>
              <a:t>содержит  </a:t>
            </a:r>
            <a:r>
              <a:rPr lang="ru-RU" sz="1400" dirty="0">
                <a:latin typeface="Times New Roman" panose="02020603050405020304" pitchFamily="18" charset="0"/>
                <a:cs typeface="Times New Roman" panose="02020603050405020304" pitchFamily="18" charset="0"/>
              </a:rPr>
              <a:t>лабораторные </a:t>
            </a:r>
            <a:r>
              <a:rPr lang="ru-RU" sz="1400" dirty="0" smtClean="0">
                <a:latin typeface="Times New Roman" panose="02020603050405020304" pitchFamily="18" charset="0"/>
                <a:cs typeface="Times New Roman" panose="02020603050405020304" pitchFamily="18" charset="0"/>
              </a:rPr>
              <a:t> работы  </a:t>
            </a:r>
            <a:r>
              <a:rPr lang="ru-RU" sz="1400" dirty="0">
                <a:latin typeface="Times New Roman" panose="02020603050405020304" pitchFamily="18" charset="0"/>
                <a:cs typeface="Times New Roman" panose="02020603050405020304" pitchFamily="18" charset="0"/>
              </a:rPr>
              <a:t>по промышленным методам получения лекарственных средств, составлен </a:t>
            </a:r>
            <a:r>
              <a:rPr lang="ru-RU" sz="1400" dirty="0" smtClean="0">
                <a:latin typeface="Times New Roman" panose="02020603050405020304" pitchFamily="18" charset="0"/>
                <a:cs typeface="Times New Roman" panose="02020603050405020304" pitchFamily="18" charset="0"/>
              </a:rPr>
              <a:t> на  основании </a:t>
            </a:r>
            <a:r>
              <a:rPr lang="ru-RU" sz="1400" dirty="0" smtClean="0">
                <a:latin typeface="Times New Roman" panose="02020603050405020304" pitchFamily="18" charset="0"/>
                <a:cs typeface="Times New Roman" panose="02020603050405020304" pitchFamily="18" charset="0"/>
              </a:rPr>
              <a:t> действующих </a:t>
            </a:r>
            <a:r>
              <a:rPr lang="ru-RU" sz="1400" dirty="0">
                <a:latin typeface="Times New Roman" panose="02020603050405020304" pitchFamily="18" charset="0"/>
                <a:cs typeface="Times New Roman" panose="02020603050405020304" pitchFamily="18" charset="0"/>
              </a:rPr>
              <a:t>ГОСО </a:t>
            </a:r>
            <a:r>
              <a:rPr lang="ru-RU" sz="1400" dirty="0" smtClean="0">
                <a:latin typeface="Times New Roman" panose="02020603050405020304" pitchFamily="18" charset="0"/>
                <a:cs typeface="Times New Roman" panose="02020603050405020304" pitchFamily="18" charset="0"/>
              </a:rPr>
              <a:t> программ  по  </a:t>
            </a:r>
            <a:r>
              <a:rPr lang="ru-RU" sz="1400" dirty="0">
                <a:latin typeface="Times New Roman" panose="02020603050405020304" pitchFamily="18" charset="0"/>
                <a:cs typeface="Times New Roman" panose="02020603050405020304" pitchFamily="18" charset="0"/>
              </a:rPr>
              <a:t>специальности 5В074800 - "Технология фармацевтического производства". Содержатся </a:t>
            </a:r>
            <a:r>
              <a:rPr lang="ru-RU" sz="1400" dirty="0" smtClean="0">
                <a:latin typeface="Times New Roman" panose="02020603050405020304" pitchFamily="18" charset="0"/>
                <a:cs typeface="Times New Roman" panose="02020603050405020304" pitchFamily="18" charset="0"/>
              </a:rPr>
              <a:t>  материалы  для  подготовки  к  занятию</a:t>
            </a:r>
            <a:r>
              <a:rPr lang="ru-RU" sz="1400" dirty="0">
                <a:latin typeface="Times New Roman" panose="02020603050405020304" pitchFamily="18" charset="0"/>
                <a:cs typeface="Times New Roman" panose="02020603050405020304" pitchFamily="18" charset="0"/>
              </a:rPr>
              <a:t>, тестовые </a:t>
            </a:r>
            <a:r>
              <a:rPr lang="ru-RU" sz="1400" dirty="0" smtClean="0">
                <a:latin typeface="Times New Roman" panose="02020603050405020304" pitchFamily="18" charset="0"/>
                <a:cs typeface="Times New Roman" panose="02020603050405020304" pitchFamily="18" charset="0"/>
              </a:rPr>
              <a:t>  задания  для  самоконтроля </a:t>
            </a:r>
            <a:r>
              <a:rPr lang="ru-RU" sz="1400" dirty="0">
                <a:latin typeface="Times New Roman" panose="02020603050405020304" pitchFamily="18" charset="0"/>
                <a:cs typeface="Times New Roman" panose="02020603050405020304" pitchFamily="18" charset="0"/>
              </a:rPr>
              <a:t>готовности к занятию. </a:t>
            </a:r>
            <a:r>
              <a:rPr lang="ru-RU" sz="1400" dirty="0" smtClean="0">
                <a:latin typeface="Times New Roman" panose="02020603050405020304" pitchFamily="18" charset="0"/>
                <a:cs typeface="Times New Roman" panose="02020603050405020304" pitchFamily="18" charset="0"/>
              </a:rPr>
              <a:t>Изложены  </a:t>
            </a:r>
            <a:r>
              <a:rPr lang="ru-RU" sz="1400" dirty="0">
                <a:latin typeface="Times New Roman" panose="02020603050405020304" pitchFamily="18" charset="0"/>
                <a:cs typeface="Times New Roman" panose="02020603050405020304" pitchFamily="18" charset="0"/>
              </a:rPr>
              <a:t>актуальность курса, цель и целевые </a:t>
            </a:r>
            <a:r>
              <a:rPr lang="ru-RU" sz="1400" dirty="0" smtClean="0">
                <a:latin typeface="Times New Roman" panose="02020603050405020304" pitchFamily="18" charset="0"/>
                <a:cs typeface="Times New Roman" panose="02020603050405020304" pitchFamily="18" charset="0"/>
              </a:rPr>
              <a:t> задачи  тем,  </a:t>
            </a:r>
            <a:r>
              <a:rPr lang="ru-RU" sz="1400" dirty="0">
                <a:latin typeface="Times New Roman" panose="02020603050405020304" pitchFamily="18" charset="0"/>
                <a:cs typeface="Times New Roman" panose="02020603050405020304" pitchFamily="18" charset="0"/>
              </a:rPr>
              <a:t>в каждой </a:t>
            </a:r>
            <a:r>
              <a:rPr lang="ru-RU" sz="1400" dirty="0" smtClean="0">
                <a:latin typeface="Times New Roman" panose="02020603050405020304" pitchFamily="18" charset="0"/>
                <a:cs typeface="Times New Roman" panose="02020603050405020304" pitchFamily="18" charset="0"/>
              </a:rPr>
              <a:t> теме </a:t>
            </a:r>
            <a:r>
              <a:rPr lang="ru-RU" sz="1400" dirty="0">
                <a:latin typeface="Times New Roman" panose="02020603050405020304" pitchFamily="18" charset="0"/>
                <a:cs typeface="Times New Roman" panose="02020603050405020304" pitchFamily="18" charset="0"/>
              </a:rPr>
              <a:t>дан </a:t>
            </a:r>
            <a:r>
              <a:rPr lang="ru-RU" sz="1400" dirty="0" smtClean="0">
                <a:latin typeface="Times New Roman" panose="02020603050405020304" pitchFamily="18" charset="0"/>
                <a:cs typeface="Times New Roman" panose="02020603050405020304" pitchFamily="18" charset="0"/>
              </a:rPr>
              <a:t> краткий  теоретический  </a:t>
            </a:r>
            <a:r>
              <a:rPr lang="ru-RU" sz="1400" dirty="0">
                <a:latin typeface="Times New Roman" panose="02020603050405020304" pitchFamily="18" charset="0"/>
                <a:cs typeface="Times New Roman" panose="02020603050405020304" pitchFamily="18" charset="0"/>
              </a:rPr>
              <a:t>материал</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вопросы для </a:t>
            </a:r>
            <a:r>
              <a:rPr lang="ru-RU" sz="1400" dirty="0" smtClean="0">
                <a:latin typeface="Times New Roman" panose="02020603050405020304" pitchFamily="18" charset="0"/>
                <a:cs typeface="Times New Roman" panose="02020603050405020304" pitchFamily="18" charset="0"/>
              </a:rPr>
              <a:t> самоподготовки</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список  </a:t>
            </a:r>
            <a:r>
              <a:rPr lang="ru-RU" sz="1400" dirty="0">
                <a:latin typeface="Times New Roman" panose="02020603050405020304" pitchFamily="18" charset="0"/>
                <a:cs typeface="Times New Roman" panose="02020603050405020304" pitchFamily="18" charset="0"/>
              </a:rPr>
              <a:t>литературы. Рассматриваются </a:t>
            </a:r>
            <a:r>
              <a:rPr lang="ru-RU" sz="1400" dirty="0" smtClean="0">
                <a:latin typeface="Times New Roman" panose="02020603050405020304" pitchFamily="18" charset="0"/>
                <a:cs typeface="Times New Roman" panose="02020603050405020304" pitchFamily="18" charset="0"/>
              </a:rPr>
              <a:t> основные  </a:t>
            </a:r>
            <a:r>
              <a:rPr lang="ru-RU" sz="1400" dirty="0" smtClean="0">
                <a:latin typeface="Times New Roman" panose="02020603050405020304" pitchFamily="18" charset="0"/>
                <a:cs typeface="Times New Roman" panose="02020603050405020304" pitchFamily="18" charset="0"/>
              </a:rPr>
              <a:t>вопросы  </a:t>
            </a:r>
            <a:r>
              <a:rPr lang="ru-RU" sz="1400" dirty="0">
                <a:latin typeface="Times New Roman" panose="02020603050405020304" pitchFamily="18" charset="0"/>
                <a:cs typeface="Times New Roman" panose="02020603050405020304" pitchFamily="18" charset="0"/>
              </a:rPr>
              <a:t>теории </a:t>
            </a:r>
            <a:r>
              <a:rPr lang="ru-RU" sz="1400" dirty="0" smtClean="0">
                <a:latin typeface="Times New Roman" panose="02020603050405020304" pitchFamily="18" charset="0"/>
                <a:cs typeface="Times New Roman" panose="02020603050405020304" pitchFamily="18" charset="0"/>
              </a:rPr>
              <a:t>синтеза  </a:t>
            </a:r>
            <a:r>
              <a:rPr lang="ru-RU" sz="1400" dirty="0">
                <a:latin typeface="Times New Roman" panose="02020603050405020304" pitchFamily="18" charset="0"/>
                <a:cs typeface="Times New Roman" panose="02020603050405020304" pitchFamily="18" charset="0"/>
              </a:rPr>
              <a:t>лекарственных </a:t>
            </a:r>
            <a:r>
              <a:rPr lang="ru-RU" sz="1400" dirty="0" smtClean="0">
                <a:latin typeface="Times New Roman" panose="02020603050405020304" pitchFamily="18" charset="0"/>
                <a:cs typeface="Times New Roman" panose="02020603050405020304" pitchFamily="18" charset="0"/>
              </a:rPr>
              <a:t> средств</a:t>
            </a:r>
            <a:r>
              <a:rPr lang="ru-RU" sz="1400" dirty="0">
                <a:latin typeface="Times New Roman" panose="02020603050405020304" pitchFamily="18" charset="0"/>
                <a:cs typeface="Times New Roman" panose="02020603050405020304" pitchFamily="18" charset="0"/>
              </a:rPr>
              <a:t>.</a:t>
            </a:r>
          </a:p>
          <a:p>
            <a:pPr marL="0" indent="0">
              <a:lnSpc>
                <a:spcPct val="110000"/>
              </a:lnSpc>
              <a:buNone/>
            </a:pPr>
            <a:r>
              <a:rPr lang="ru-RU" sz="1400" dirty="0" smtClean="0">
                <a:latin typeface="Times New Roman" panose="02020603050405020304" pitchFamily="18" charset="0"/>
                <a:cs typeface="Times New Roman" panose="02020603050405020304" pitchFamily="18" charset="0"/>
              </a:rPr>
              <a:t>     Лабораторный </a:t>
            </a:r>
            <a:r>
              <a:rPr lang="ru-RU" sz="1400" dirty="0" smtClean="0">
                <a:latin typeface="Times New Roman" panose="02020603050405020304" pitchFamily="18" charset="0"/>
                <a:cs typeface="Times New Roman" panose="02020603050405020304" pitchFamily="18" charset="0"/>
              </a:rPr>
              <a:t> практикум  </a:t>
            </a:r>
            <a:r>
              <a:rPr lang="ru-RU" sz="1400" dirty="0">
                <a:latin typeface="Times New Roman" panose="02020603050405020304" pitchFamily="18" charset="0"/>
                <a:cs typeface="Times New Roman" panose="02020603050405020304" pitchFamily="18" charset="0"/>
              </a:rPr>
              <a:t>рекомендован </a:t>
            </a:r>
            <a:r>
              <a:rPr lang="ru-RU" sz="1400" dirty="0" smtClean="0">
                <a:latin typeface="Times New Roman" panose="02020603050405020304" pitchFamily="18" charset="0"/>
                <a:cs typeface="Times New Roman" panose="02020603050405020304" pitchFamily="18" charset="0"/>
              </a:rPr>
              <a:t> для студентов  </a:t>
            </a:r>
            <a:r>
              <a:rPr lang="ru-RU" sz="1400" dirty="0">
                <a:latin typeface="Times New Roman" panose="02020603050405020304" pitchFamily="18" charset="0"/>
                <a:cs typeface="Times New Roman" panose="02020603050405020304" pitchFamily="18" charset="0"/>
              </a:rPr>
              <a:t>химико- фармацевтического </a:t>
            </a:r>
            <a:r>
              <a:rPr lang="ru-RU" sz="1400" dirty="0" smtClean="0">
                <a:latin typeface="Times New Roman" panose="02020603050405020304" pitchFamily="18" charset="0"/>
                <a:cs typeface="Times New Roman" panose="02020603050405020304" pitchFamily="18" charset="0"/>
              </a:rPr>
              <a:t> факультета </a:t>
            </a:r>
            <a:r>
              <a:rPr lang="ru-RU" sz="1400" dirty="0">
                <a:latin typeface="Times New Roman" panose="02020603050405020304" pitchFamily="18" charset="0"/>
                <a:cs typeface="Times New Roman" panose="02020603050405020304" pitchFamily="18" charset="0"/>
              </a:rPr>
              <a:t>фармацевтических </a:t>
            </a:r>
            <a:r>
              <a:rPr lang="ru-RU" sz="1400" dirty="0" smtClean="0">
                <a:latin typeface="Times New Roman" panose="02020603050405020304" pitchFamily="18" charset="0"/>
                <a:cs typeface="Times New Roman" panose="02020603050405020304" pitchFamily="18" charset="0"/>
              </a:rPr>
              <a:t> и  медицинских  </a:t>
            </a:r>
            <a:r>
              <a:rPr lang="ru-RU" sz="1400" dirty="0">
                <a:latin typeface="Times New Roman" panose="02020603050405020304" pitchFamily="18" charset="0"/>
                <a:cs typeface="Times New Roman" panose="02020603050405020304" pitchFamily="18" charset="0"/>
              </a:rPr>
              <a:t>вузов.</a:t>
            </a:r>
          </a:p>
          <a:p>
            <a:pPr marL="0" indent="0">
              <a:lnSpc>
                <a:spcPct val="110000"/>
              </a:lnSpc>
              <a:buNone/>
            </a:pPr>
            <a:endParaRPr lang="ru-RU" sz="1400" dirty="0" smtClean="0">
              <a:latin typeface="Times New Roman" pitchFamily="18" charset="0"/>
              <a:cs typeface="Times New Roman" pitchFamily="18" charset="0"/>
            </a:endParaRPr>
          </a:p>
          <a:p>
            <a:pPr>
              <a:lnSpc>
                <a:spcPct val="110000"/>
              </a:lnSpc>
              <a:buNone/>
            </a:pPr>
            <a:r>
              <a:rPr lang="ru-RU" sz="1400" dirty="0" smtClean="0">
                <a:latin typeface="Times New Roman" pitchFamily="18" charset="0"/>
                <a:cs typeface="Times New Roman"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915816" y="4869160"/>
            <a:ext cx="4032448" cy="1800200"/>
          </a:xfrm>
          <a:solidFill>
            <a:schemeClr val="bg1"/>
          </a:solidFill>
          <a:ln>
            <a:prstDash val="sysDash"/>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a:noAutofit/>
          </a:bodyPr>
          <a:lstStyle/>
          <a:p>
            <a:r>
              <a:rPr lang="ru-RU" dirty="0">
                <a:latin typeface="Times New Roman" panose="02020603050405020304" pitchFamily="18" charset="0"/>
                <a:cs typeface="Times New Roman" panose="02020603050405020304" pitchFamily="18" charset="0"/>
              </a:rPr>
              <a:t>615.014.2</a:t>
            </a:r>
          </a:p>
          <a:p>
            <a:r>
              <a:rPr lang="ru-RU" dirty="0">
                <a:latin typeface="Times New Roman" panose="02020603050405020304" pitchFamily="18" charset="0"/>
                <a:cs typeface="Times New Roman" panose="02020603050405020304" pitchFamily="18" charset="0"/>
              </a:rPr>
              <a:t>А 902</a:t>
            </a:r>
          </a:p>
          <a:p>
            <a:r>
              <a:rPr lang="ru-RU" dirty="0" err="1">
                <a:latin typeface="Times New Roman" panose="02020603050405020304" pitchFamily="18" charset="0"/>
                <a:cs typeface="Times New Roman" panose="02020603050405020304" pitchFamily="18" charset="0"/>
              </a:rPr>
              <a:t>Асильбекова</a:t>
            </a:r>
            <a:r>
              <a:rPr lang="ru-RU" dirty="0">
                <a:latin typeface="Times New Roman" panose="02020603050405020304" pitchFamily="18" charset="0"/>
                <a:cs typeface="Times New Roman" panose="02020603050405020304" pitchFamily="18" charset="0"/>
              </a:rPr>
              <a:t>, А. Д. </a:t>
            </a:r>
          </a:p>
          <a:p>
            <a:r>
              <a:rPr lang="ru-RU" dirty="0" smtClean="0">
                <a:latin typeface="Times New Roman" panose="02020603050405020304" pitchFamily="18" charset="0"/>
                <a:cs typeface="Times New Roman" panose="02020603050405020304" pitchFamily="18" charset="0"/>
              </a:rPr>
              <a:t>Промышленные </a:t>
            </a:r>
            <a:r>
              <a:rPr lang="ru-RU" dirty="0">
                <a:latin typeface="Times New Roman" panose="02020603050405020304" pitchFamily="18" charset="0"/>
                <a:cs typeface="Times New Roman" panose="02020603050405020304" pitchFamily="18" charset="0"/>
              </a:rPr>
              <a:t>методы получения лекарственных средств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лабораторный практикум / А. Д. </a:t>
            </a:r>
            <a:r>
              <a:rPr lang="ru-RU" dirty="0" err="1">
                <a:latin typeface="Times New Roman" panose="02020603050405020304" pitchFamily="18" charset="0"/>
                <a:cs typeface="Times New Roman" panose="02020603050405020304" pitchFamily="18" charset="0"/>
              </a:rPr>
              <a:t>Асильбекова</a:t>
            </a:r>
            <a:r>
              <a:rPr lang="ru-RU" dirty="0">
                <a:latin typeface="Times New Roman" panose="02020603050405020304" pitchFamily="18" charset="0"/>
                <a:cs typeface="Times New Roman" panose="02020603050405020304" pitchFamily="18" charset="0"/>
              </a:rPr>
              <a:t>, С. К. </a:t>
            </a:r>
            <a:r>
              <a:rPr lang="ru-RU" dirty="0" err="1">
                <a:latin typeface="Times New Roman" panose="02020603050405020304" pitchFamily="18" charset="0"/>
                <a:cs typeface="Times New Roman" panose="02020603050405020304" pitchFamily="18" charset="0"/>
              </a:rPr>
              <a:t>Ордабаева</a:t>
            </a:r>
            <a:r>
              <a:rPr lang="ru-RU" dirty="0">
                <a:latin typeface="Times New Roman" panose="02020603050405020304" pitchFamily="18" charset="0"/>
                <a:cs typeface="Times New Roman" panose="02020603050405020304" pitchFamily="18" charset="0"/>
              </a:rPr>
              <a:t>. - Алматы : ЭСПИ, 2021. - 212 с</a:t>
            </a:r>
            <a:r>
              <a:rPr lang="ru-RU" dirty="0" smtClean="0">
                <a:latin typeface="Times New Roman" panose="02020603050405020304" pitchFamily="18" charset="0"/>
                <a:cs typeface="Times New Roman" panose="02020603050405020304" pitchFamily="18" charset="0"/>
              </a:rPr>
              <a:t>.</a:t>
            </a:r>
            <a:endParaRPr lang="ru-RU"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9552" y="548680"/>
            <a:ext cx="3312368" cy="41764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5976" y="319748"/>
            <a:ext cx="4426306" cy="4176464"/>
          </a:xfrm>
          <a:ln>
            <a:solidFill>
              <a:srgbClr val="DB5C59"/>
            </a:solidFill>
            <a:prstDash val="sysDash"/>
          </a:ln>
          <a:effectLst>
            <a:glow rad="101600">
              <a:srgbClr val="DB5C59">
                <a:alpha val="60000"/>
              </a:srgbClr>
            </a:glow>
          </a:effectLst>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Учебное </a:t>
            </a:r>
            <a:r>
              <a:rPr lang="ru-RU" sz="1400" dirty="0">
                <a:latin typeface="Times New Roman" panose="02020603050405020304" pitchFamily="18" charset="0"/>
                <a:cs typeface="Times New Roman" panose="02020603050405020304" pitchFamily="18" charset="0"/>
              </a:rPr>
              <a:t>пособие подготовлено в </a:t>
            </a:r>
            <a:r>
              <a:rPr lang="ru-RU" sz="1400" dirty="0" err="1">
                <a:latin typeface="Times New Roman" panose="02020603050405020304" pitchFamily="18" charset="0"/>
                <a:cs typeface="Times New Roman" panose="02020603050405020304" pitchFamily="18" charset="0"/>
              </a:rPr>
              <a:t>соответетвии</a:t>
            </a:r>
            <a:r>
              <a:rPr lang="ru-RU" sz="1400" dirty="0">
                <a:latin typeface="Times New Roman" panose="02020603050405020304" pitchFamily="18" charset="0"/>
                <a:cs typeface="Times New Roman" panose="02020603050405020304" pitchFamily="18" charset="0"/>
              </a:rPr>
              <a:t> с рабочей </a:t>
            </a:r>
            <a:r>
              <a:rPr lang="ru-RU" sz="1400" dirty="0" smtClean="0">
                <a:latin typeface="Times New Roman" panose="02020603050405020304" pitchFamily="18" charset="0"/>
                <a:cs typeface="Times New Roman" panose="02020603050405020304" pitchFamily="18" charset="0"/>
              </a:rPr>
              <a:t> программой  </a:t>
            </a:r>
            <a:r>
              <a:rPr lang="ru-RU" sz="1400" dirty="0">
                <a:latin typeface="Times New Roman" panose="02020603050405020304" pitchFamily="18" charset="0"/>
                <a:cs typeface="Times New Roman" panose="02020603050405020304" pitchFamily="18" charset="0"/>
              </a:rPr>
              <a:t>дисциплины и </a:t>
            </a:r>
            <a:r>
              <a:rPr lang="ru-RU" sz="1400" dirty="0" smtClean="0">
                <a:latin typeface="Times New Roman" panose="02020603050405020304" pitchFamily="18" charset="0"/>
                <a:cs typeface="Times New Roman" panose="02020603050405020304" pitchFamily="18" charset="0"/>
              </a:rPr>
              <a:t> предназначено </a:t>
            </a:r>
            <a:r>
              <a:rPr lang="ru-RU" sz="1400" dirty="0">
                <a:latin typeface="Times New Roman" panose="02020603050405020304" pitchFamily="18" charset="0"/>
                <a:cs typeface="Times New Roman" panose="02020603050405020304" pitchFamily="18" charset="0"/>
              </a:rPr>
              <a:t>для обучения студентов по направлению «Химическая технология» по </a:t>
            </a:r>
            <a:r>
              <a:rPr lang="ru-RU" sz="1400" dirty="0" smtClean="0">
                <a:latin typeface="Times New Roman" panose="02020603050405020304" pitchFamily="18" charset="0"/>
                <a:cs typeface="Times New Roman" panose="02020603050405020304" pitchFamily="18" charset="0"/>
              </a:rPr>
              <a:t> профилям</a:t>
            </a:r>
            <a:r>
              <a:rPr lang="ru-RU" sz="1400" dirty="0">
                <a:latin typeface="Times New Roman" panose="02020603050405020304" pitchFamily="18" charset="0"/>
                <a:cs typeface="Times New Roman" panose="02020603050405020304" pitchFamily="18" charset="0"/>
              </a:rPr>
              <a:t>: «Инжиниринг в биотехнологических </a:t>
            </a:r>
            <a:r>
              <a:rPr lang="ru-RU" sz="1400" dirty="0" smtClean="0">
                <a:latin typeface="Times New Roman" panose="02020603050405020304" pitchFamily="18" charset="0"/>
                <a:cs typeface="Times New Roman" panose="02020603050405020304" pitchFamily="18" charset="0"/>
              </a:rPr>
              <a:t> и  фармацевтических </a:t>
            </a:r>
            <a:r>
              <a:rPr lang="ru-RU" sz="1400" dirty="0">
                <a:latin typeface="Times New Roman" panose="02020603050405020304" pitchFamily="18" charset="0"/>
                <a:cs typeface="Times New Roman" panose="02020603050405020304" pitchFamily="18" charset="0"/>
              </a:rPr>
              <a:t>производствах</a:t>
            </a:r>
            <a:r>
              <a:rPr lang="ru-RU" sz="1400" dirty="0" smtClean="0">
                <a:latin typeface="Times New Roman" panose="02020603050405020304" pitchFamily="18" charset="0"/>
                <a:cs typeface="Times New Roman" panose="02020603050405020304" pitchFamily="18" charset="0"/>
              </a:rPr>
              <a:t>»  и  </a:t>
            </a:r>
            <a:r>
              <a:rPr lang="ru-RU" sz="1400" dirty="0">
                <a:latin typeface="Times New Roman" panose="02020603050405020304" pitchFamily="18" charset="0"/>
                <a:cs typeface="Times New Roman" panose="02020603050405020304" pitchFamily="18" charset="0"/>
              </a:rPr>
              <a:t>«Химическая технология </a:t>
            </a:r>
            <a:r>
              <a:rPr lang="ru-RU" sz="1400" dirty="0" smtClean="0">
                <a:latin typeface="Times New Roman" panose="02020603050405020304" pitchFamily="18" charset="0"/>
                <a:cs typeface="Times New Roman" panose="02020603050405020304" pitchFamily="18" charset="0"/>
              </a:rPr>
              <a:t>синтетических  биологически  </a:t>
            </a:r>
            <a:r>
              <a:rPr lang="ru-RU" sz="1400" dirty="0">
                <a:latin typeface="Times New Roman" panose="02020603050405020304" pitchFamily="18" charset="0"/>
                <a:cs typeface="Times New Roman" panose="02020603050405020304" pitchFamily="18" charset="0"/>
              </a:rPr>
              <a:t>активных </a:t>
            </a:r>
            <a:r>
              <a:rPr lang="ru-RU" sz="1400" dirty="0" smtClean="0">
                <a:latin typeface="Times New Roman" panose="02020603050405020304" pitchFamily="18" charset="0"/>
                <a:cs typeface="Times New Roman" panose="02020603050405020304" pitchFamily="18" charset="0"/>
              </a:rPr>
              <a:t> веществ</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химико</a:t>
            </a:r>
            <a:r>
              <a:rPr lang="ru-RU" sz="1400" dirty="0" smtClean="0">
                <a:latin typeface="Times New Roman" panose="02020603050405020304" pitchFamily="18" charset="0"/>
                <a:cs typeface="Times New Roman" panose="02020603050405020304" pitchFamily="18" charset="0"/>
              </a:rPr>
              <a:t> - </a:t>
            </a:r>
            <a:r>
              <a:rPr lang="ru-RU" sz="1400" dirty="0" smtClean="0">
                <a:latin typeface="Times New Roman" panose="02020603050405020304" pitchFamily="18" charset="0"/>
                <a:cs typeface="Times New Roman" panose="02020603050405020304" pitchFamily="18" charset="0"/>
              </a:rPr>
              <a:t> фармацевтических  </a:t>
            </a:r>
            <a:r>
              <a:rPr lang="ru-RU" sz="1400" dirty="0" smtClean="0">
                <a:latin typeface="Times New Roman" panose="02020603050405020304" pitchFamily="18" charset="0"/>
                <a:cs typeface="Times New Roman" panose="02020603050405020304" pitchFamily="18" charset="0"/>
              </a:rPr>
              <a:t>препаратов  </a:t>
            </a:r>
            <a:r>
              <a:rPr lang="ru-RU" sz="1400" dirty="0">
                <a:latin typeface="Times New Roman" panose="02020603050405020304" pitchFamily="18" charset="0"/>
                <a:cs typeface="Times New Roman" panose="02020603050405020304" pitchFamily="18" charset="0"/>
              </a:rPr>
              <a:t>и </a:t>
            </a:r>
            <a:r>
              <a:rPr lang="ru-RU" sz="1400" dirty="0" smtClean="0">
                <a:latin typeface="Times New Roman" panose="02020603050405020304" pitchFamily="18" charset="0"/>
                <a:cs typeface="Times New Roman" panose="02020603050405020304" pitchFamily="18" charset="0"/>
              </a:rPr>
              <a:t>косметических  </a:t>
            </a:r>
            <a:r>
              <a:rPr lang="ru-RU" sz="1400" dirty="0">
                <a:latin typeface="Times New Roman" panose="02020603050405020304" pitchFamily="18" charset="0"/>
                <a:cs typeface="Times New Roman" panose="02020603050405020304" pitchFamily="18" charset="0"/>
              </a:rPr>
              <a:t>средств».</a:t>
            </a:r>
          </a:p>
          <a:p>
            <a:pPr marL="0" indent="0">
              <a:buNone/>
            </a:pPr>
            <a:r>
              <a:rPr lang="ru-RU" sz="1400" dirty="0" smtClean="0">
                <a:latin typeface="Times New Roman" panose="02020603050405020304" pitchFamily="18" charset="0"/>
                <a:cs typeface="Times New Roman" panose="02020603050405020304" pitchFamily="18" charset="0"/>
              </a:rPr>
              <a:t>    Представлены </a:t>
            </a:r>
            <a:r>
              <a:rPr lang="ru-RU" sz="1400" dirty="0">
                <a:latin typeface="Times New Roman" panose="02020603050405020304" pitchFamily="18" charset="0"/>
                <a:cs typeface="Times New Roman" panose="02020603050405020304" pitchFamily="18" charset="0"/>
              </a:rPr>
              <a:t>практически все физико-химические методы анализа: экстракционные, </a:t>
            </a:r>
            <a:r>
              <a:rPr lang="ru-RU" sz="1400" dirty="0" err="1">
                <a:latin typeface="Times New Roman" panose="02020603050405020304" pitchFamily="18" charset="0"/>
                <a:cs typeface="Times New Roman" panose="02020603050405020304" pitchFamily="18" charset="0"/>
              </a:rPr>
              <a:t>хроматографические</a:t>
            </a:r>
            <a:r>
              <a:rPr lang="ru-RU" sz="1400" dirty="0">
                <a:latin typeface="Times New Roman" panose="02020603050405020304" pitchFamily="18" charset="0"/>
                <a:cs typeface="Times New Roman" panose="02020603050405020304" pitchFamily="18" charset="0"/>
              </a:rPr>
              <a:t>, оптические и электрохимические методы. Показано современное </a:t>
            </a:r>
            <a:r>
              <a:rPr lang="ru-RU" sz="1400" dirty="0" smtClean="0">
                <a:latin typeface="Times New Roman" panose="02020603050405020304" pitchFamily="18" charset="0"/>
                <a:cs typeface="Times New Roman" panose="02020603050405020304" pitchFamily="18" charset="0"/>
              </a:rPr>
              <a:t> развитие  этих  методов  </a:t>
            </a:r>
            <a:r>
              <a:rPr lang="ru-RU" sz="1400" dirty="0">
                <a:latin typeface="Times New Roman" panose="02020603050405020304" pitchFamily="18" charset="0"/>
                <a:cs typeface="Times New Roman" panose="02020603050405020304" pitchFamily="18" charset="0"/>
              </a:rPr>
              <a:t>в </a:t>
            </a:r>
            <a:r>
              <a:rPr lang="ru-RU" sz="1400" dirty="0" smtClean="0">
                <a:latin typeface="Times New Roman" panose="02020603050405020304" pitchFamily="18" charset="0"/>
                <a:cs typeface="Times New Roman" panose="02020603050405020304" pitchFamily="18" charset="0"/>
              </a:rPr>
              <a:t> контроле лекарственных  средств  </a:t>
            </a:r>
            <a:r>
              <a:rPr lang="ru-RU" sz="1400" dirty="0">
                <a:latin typeface="Times New Roman" panose="02020603050405020304" pitchFamily="18" charset="0"/>
                <a:cs typeface="Times New Roman" panose="02020603050405020304" pitchFamily="18" charset="0"/>
              </a:rPr>
              <a:t>и </a:t>
            </a:r>
            <a:r>
              <a:rPr lang="ru-RU" sz="1400" dirty="0" smtClean="0">
                <a:latin typeface="Times New Roman" panose="02020603050405020304" pitchFamily="18" charset="0"/>
                <a:cs typeface="Times New Roman" panose="02020603050405020304" pitchFamily="18" charset="0"/>
              </a:rPr>
              <a:t> биологически  </a:t>
            </a:r>
            <a:r>
              <a:rPr lang="ru-RU" sz="1400" dirty="0">
                <a:latin typeface="Times New Roman" panose="02020603050405020304" pitchFamily="18" charset="0"/>
                <a:cs typeface="Times New Roman" panose="02020603050405020304" pitchFamily="18" charset="0"/>
              </a:rPr>
              <a:t>активных веществ. </a:t>
            </a: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конце </a:t>
            </a:r>
            <a:r>
              <a:rPr lang="ru-RU" sz="1400" dirty="0" smtClean="0">
                <a:latin typeface="Times New Roman" panose="02020603050405020304" pitchFamily="18" charset="0"/>
                <a:cs typeface="Times New Roman" panose="02020603050405020304" pitchFamily="18" charset="0"/>
              </a:rPr>
              <a:t>пособия  </a:t>
            </a:r>
            <a:r>
              <a:rPr lang="ru-RU" sz="1400" dirty="0">
                <a:latin typeface="Times New Roman" panose="02020603050405020304" pitchFamily="18" charset="0"/>
                <a:cs typeface="Times New Roman" panose="02020603050405020304" pitchFamily="18" charset="0"/>
              </a:rPr>
              <a:t>приведена </a:t>
            </a:r>
            <a:r>
              <a:rPr lang="ru-RU" sz="1400" dirty="0" smtClean="0">
                <a:latin typeface="Times New Roman" panose="02020603050405020304" pitchFamily="18" charset="0"/>
                <a:cs typeface="Times New Roman" panose="02020603050405020304" pitchFamily="18" charset="0"/>
              </a:rPr>
              <a:t> рекомендуемая </a:t>
            </a:r>
            <a:r>
              <a:rPr lang="ru-RU" sz="1400" dirty="0">
                <a:latin typeface="Times New Roman" panose="02020603050405020304" pitchFamily="18" charset="0"/>
                <a:cs typeface="Times New Roman" panose="02020603050405020304" pitchFamily="18" charset="0"/>
              </a:rPr>
              <a:t>литература.</a:t>
            </a:r>
          </a:p>
          <a:p>
            <a:pPr marL="0" indent="0">
              <a:buNone/>
            </a:pP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endParaRPr lang="ru-RU" sz="1400" dirty="0" smtClean="0">
              <a:latin typeface="Times New Roman" pitchFamily="18" charset="0"/>
              <a:cs typeface="Times New Roman" pitchFamily="18" charset="0"/>
            </a:endParaRPr>
          </a:p>
        </p:txBody>
      </p:sp>
      <p:sp>
        <p:nvSpPr>
          <p:cNvPr id="4" name="Текст 3"/>
          <p:cNvSpPr>
            <a:spLocks noGrp="1"/>
          </p:cNvSpPr>
          <p:nvPr>
            <p:ph type="body" sz="half" idx="2"/>
          </p:nvPr>
        </p:nvSpPr>
        <p:spPr>
          <a:xfrm>
            <a:off x="3059832" y="4941168"/>
            <a:ext cx="3312368" cy="1728192"/>
          </a:xfrm>
          <a:ln>
            <a:solidFill>
              <a:srgbClr val="DB5C59"/>
            </a:solidFill>
            <a:prstDash val="sysDash"/>
          </a:ln>
          <a:effectLst>
            <a:glow rad="101600">
              <a:srgbClr val="DB5C59">
                <a:alpha val="60000"/>
              </a:srgbClr>
            </a:glow>
          </a:effectLst>
        </p:spPr>
        <p:style>
          <a:lnRef idx="2">
            <a:schemeClr val="accent6"/>
          </a:lnRef>
          <a:fillRef idx="1">
            <a:schemeClr val="lt1"/>
          </a:fillRef>
          <a:effectRef idx="0">
            <a:schemeClr val="accent6"/>
          </a:effectRef>
          <a:fontRef idx="minor">
            <a:schemeClr val="dk1"/>
          </a:fontRef>
        </p:style>
        <p:txBody>
          <a:bodyPr>
            <a:normAutofit/>
          </a:bodyPr>
          <a:lstStyle/>
          <a:p>
            <a:r>
              <a:rPr lang="ru-RU" dirty="0" smtClean="0">
                <a:latin typeface="Times New Roman" panose="02020603050405020304" pitchFamily="18" charset="0"/>
                <a:cs typeface="Times New Roman" panose="02020603050405020304" pitchFamily="18" charset="0"/>
              </a:rPr>
              <a:t>615.014.2</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И 721</a:t>
            </a:r>
          </a:p>
          <a:p>
            <a:r>
              <a:rPr lang="ru-RU" dirty="0" smtClean="0">
                <a:latin typeface="Times New Roman" panose="02020603050405020304" pitchFamily="18" charset="0"/>
                <a:cs typeface="Times New Roman" panose="02020603050405020304" pitchFamily="18" charset="0"/>
              </a:rPr>
              <a:t>Инструментальный </a:t>
            </a:r>
            <a:r>
              <a:rPr lang="ru-RU" dirty="0">
                <a:latin typeface="Times New Roman" panose="02020603050405020304" pitchFamily="18" charset="0"/>
                <a:cs typeface="Times New Roman" panose="02020603050405020304" pitchFamily="18" charset="0"/>
              </a:rPr>
              <a:t>анализ биологически активных веществ и лекарственных средств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учебное пособие / Г. Б. Слепченко [и др.]. - Алматы : ЭСПИ, 2021. - 220 с</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9552" y="524347"/>
            <a:ext cx="3312368" cy="4001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rgbClr val="5E9EFF"/>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Прямоугольник 4"/>
          <p:cNvSpPr/>
          <p:nvPr/>
        </p:nvSpPr>
        <p:spPr>
          <a:xfrm>
            <a:off x="357929" y="2348880"/>
            <a:ext cx="8451673" cy="1384995"/>
          </a:xfrm>
          <a:prstGeom prst="rect">
            <a:avLst/>
          </a:prstGeom>
          <a:solidFill>
            <a:schemeClr val="bg1"/>
          </a:solidFill>
          <a:ln w="19050">
            <a:solidFill>
              <a:schemeClr val="accent6">
                <a:lumMod val="75000"/>
              </a:schemeClr>
            </a:solidFill>
            <a:prstDash val="sysDash"/>
          </a:ln>
          <a:effectLst>
            <a:glow rad="228600">
              <a:schemeClr val="accent5">
                <a:satMod val="175000"/>
                <a:alpha val="40000"/>
              </a:schemeClr>
            </a:glow>
          </a:effectLst>
        </p:spPr>
        <p:txBody>
          <a:bodyPr wrap="none" lIns="91440" tIns="45720" rIns="91440" bIns="45720">
            <a:spAutoFit/>
          </a:bodyPr>
          <a:lstStyle/>
          <a:p>
            <a:pPr algn="ctr"/>
            <a:r>
              <a:rPr lang="kk-KZ"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Патология.Клиникалық медицина/</a:t>
            </a:r>
          </a:p>
          <a:p>
            <a:pPr algn="ctr"/>
            <a:r>
              <a:rPr lang="kk-KZ"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Патология.Клиническая медицина</a:t>
            </a:r>
            <a:r>
              <a:rPr lang="kk-KZ"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a:t>
            </a:r>
            <a:endParaRPr lang="ru-RU"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08104" y="220769"/>
            <a:ext cx="3250704" cy="5080439"/>
          </a:xfrm>
          <a:ln>
            <a:prstDash val="sysDash"/>
          </a:ln>
          <a:effectLst>
            <a:glow rad="1397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lnSpc>
                <a:spcPct val="110000"/>
              </a:lnSpc>
              <a:buNone/>
            </a:pPr>
            <a:r>
              <a:rPr lang="ru-RU" sz="1400" dirty="0" smtClean="0">
                <a:latin typeface="Times New Roman" panose="02020603050405020304" pitchFamily="18" charset="0"/>
                <a:cs typeface="Times New Roman" panose="02020603050405020304" pitchFamily="18" charset="0"/>
              </a:rPr>
              <a:t>     </a:t>
            </a:r>
          </a:p>
          <a:p>
            <a:pPr marL="0" indent="0">
              <a:lnSpc>
                <a:spcPct val="110000"/>
              </a:lnSpc>
              <a:buNone/>
            </a:pPr>
            <a:r>
              <a:rPr lang="ru-RU" sz="1500">
                <a:latin typeface="Times New Roman" panose="02020603050405020304" pitchFamily="18" charset="0"/>
                <a:cs typeface="Times New Roman" panose="02020603050405020304" pitchFamily="18" charset="0"/>
              </a:rPr>
              <a:t> </a:t>
            </a:r>
            <a:r>
              <a:rPr lang="ru-RU" sz="1500" smtClean="0">
                <a:latin typeface="Times New Roman" panose="02020603050405020304" pitchFamily="18" charset="0"/>
                <a:cs typeface="Times New Roman" panose="02020603050405020304" pitchFamily="18" charset="0"/>
              </a:rPr>
              <a:t>  </a:t>
            </a:r>
            <a:r>
              <a:rPr lang="ru-RU" sz="1500" smtClean="0">
                <a:latin typeface="Times New Roman" panose="02020603050405020304" pitchFamily="18" charset="0"/>
                <a:cs typeface="Times New Roman" panose="02020603050405020304" pitchFamily="18" charset="0"/>
              </a:rPr>
              <a:t>Монография  </a:t>
            </a:r>
            <a:r>
              <a:rPr lang="ru-RU" sz="1500" dirty="0" smtClean="0">
                <a:latin typeface="Times New Roman" panose="02020603050405020304" pitchFamily="18" charset="0"/>
                <a:cs typeface="Times New Roman" panose="02020603050405020304" pitchFamily="18" charset="0"/>
              </a:rPr>
              <a:t>состоит  </a:t>
            </a:r>
            <a:r>
              <a:rPr lang="ru-RU" sz="1500" dirty="0">
                <a:latin typeface="Times New Roman" panose="02020603050405020304" pitchFamily="18" charset="0"/>
                <a:cs typeface="Times New Roman" panose="02020603050405020304" pitchFamily="18" charset="0"/>
              </a:rPr>
              <a:t>из </a:t>
            </a:r>
            <a:r>
              <a:rPr lang="ru-RU" sz="1500" dirty="0" smtClean="0">
                <a:latin typeface="Times New Roman" panose="02020603050405020304" pitchFamily="18" charset="0"/>
                <a:cs typeface="Times New Roman" panose="02020603050405020304" pitchFamily="18" charset="0"/>
              </a:rPr>
              <a:t> восьми </a:t>
            </a:r>
            <a:r>
              <a:rPr lang="ru-RU" sz="1500" dirty="0">
                <a:latin typeface="Times New Roman" panose="02020603050405020304" pitchFamily="18" charset="0"/>
                <a:cs typeface="Times New Roman" panose="02020603050405020304" pitchFamily="18" charset="0"/>
              </a:rPr>
              <a:t>избранных глав опухолей головы и шеи, исключая </a:t>
            </a:r>
            <a:r>
              <a:rPr lang="ru-RU" sz="1500" dirty="0" smtClean="0">
                <a:latin typeface="Times New Roman" panose="02020603050405020304" pitchFamily="18" charset="0"/>
                <a:cs typeface="Times New Roman" panose="02020603050405020304" pitchFamily="18" charset="0"/>
              </a:rPr>
              <a:t> опухоли </a:t>
            </a:r>
            <a:r>
              <a:rPr lang="ru-RU" sz="1500" dirty="0">
                <a:latin typeface="Times New Roman" panose="02020603050405020304" pitchFamily="18" charset="0"/>
                <a:cs typeface="Times New Roman" panose="02020603050405020304" pitchFamily="18" charset="0"/>
              </a:rPr>
              <a:t>мозга, черепа, нервов и зрения, в которых изложены выше </a:t>
            </a:r>
            <a:r>
              <a:rPr lang="ru-RU" sz="1500" dirty="0" smtClean="0">
                <a:latin typeface="Times New Roman" panose="02020603050405020304" pitchFamily="18" charset="0"/>
                <a:cs typeface="Times New Roman" panose="02020603050405020304" pitchFamily="18" charset="0"/>
              </a:rPr>
              <a:t> указанные </a:t>
            </a:r>
            <a:r>
              <a:rPr lang="ru-RU" sz="1500" dirty="0">
                <a:latin typeface="Times New Roman" panose="02020603050405020304" pitchFamily="18" charset="0"/>
                <a:cs typeface="Times New Roman" panose="02020603050405020304" pitchFamily="18" charset="0"/>
              </a:rPr>
              <a:t>новшества </a:t>
            </a:r>
            <a:r>
              <a:rPr lang="ru-RU" sz="1500" dirty="0" smtClean="0">
                <a:latin typeface="Times New Roman" panose="02020603050405020304" pitchFamily="18" charset="0"/>
                <a:cs typeface="Times New Roman" panose="02020603050405020304" pitchFamily="18" charset="0"/>
              </a:rPr>
              <a:t> в </a:t>
            </a:r>
            <a:r>
              <a:rPr lang="ru-RU" sz="1500" dirty="0">
                <a:latin typeface="Times New Roman" panose="02020603050405020304" pitchFamily="18" charset="0"/>
                <a:cs typeface="Times New Roman" panose="02020603050405020304" pitchFamily="18" charset="0"/>
              </a:rPr>
              <a:t>соответствующих </a:t>
            </a:r>
            <a:r>
              <a:rPr lang="ru-RU" sz="1500" dirty="0" smtClean="0">
                <a:latin typeface="Times New Roman" panose="02020603050405020304" pitchFamily="18" charset="0"/>
                <a:cs typeface="Times New Roman" panose="02020603050405020304" pitchFamily="18" charset="0"/>
              </a:rPr>
              <a:t> главах</a:t>
            </a:r>
            <a:r>
              <a:rPr lang="ru-RU" sz="1500" dirty="0">
                <a:latin typeface="Times New Roman" panose="02020603050405020304" pitchFamily="18" charset="0"/>
                <a:cs typeface="Times New Roman" panose="02020603050405020304" pitchFamily="18" charset="0"/>
              </a:rPr>
              <a:t>. Она подготовлена </a:t>
            </a:r>
            <a:r>
              <a:rPr lang="ru-RU" sz="1500" dirty="0" smtClean="0">
                <a:latin typeface="Times New Roman" panose="02020603050405020304" pitchFamily="18" charset="0"/>
                <a:cs typeface="Times New Roman" panose="02020603050405020304" pitchFamily="18" charset="0"/>
              </a:rPr>
              <a:t> в  </a:t>
            </a:r>
            <a:r>
              <a:rPr lang="ru-RU" sz="1500" dirty="0">
                <a:latin typeface="Times New Roman" panose="02020603050405020304" pitchFamily="18" charset="0"/>
                <a:cs typeface="Times New Roman" panose="02020603050405020304" pitchFamily="18" charset="0"/>
              </a:rPr>
              <a:t>соответствии </a:t>
            </a:r>
            <a:r>
              <a:rPr lang="ru-RU" sz="1500" dirty="0" smtClean="0">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с Государственным </a:t>
            </a:r>
            <a:r>
              <a:rPr lang="ru-RU" sz="1500" dirty="0" err="1">
                <a:latin typeface="Times New Roman" panose="02020603050405020304" pitchFamily="18" charset="0"/>
                <a:cs typeface="Times New Roman" panose="02020603050405020304" pitchFamily="18" charset="0"/>
              </a:rPr>
              <a:t>общеообразовательным</a:t>
            </a:r>
            <a:r>
              <a:rPr lang="ru-RU" sz="1500" dirty="0">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 стандартом </a:t>
            </a:r>
            <a:r>
              <a:rPr lang="ru-RU" sz="1500" dirty="0">
                <a:latin typeface="Times New Roman" panose="02020603050405020304" pitchFamily="18" charset="0"/>
                <a:cs typeface="Times New Roman" panose="02020603050405020304" pitchFamily="18" charset="0"/>
              </a:rPr>
              <a:t>высшего </a:t>
            </a:r>
            <a:r>
              <a:rPr lang="ru-RU" sz="1500" dirty="0" smtClean="0">
                <a:latin typeface="Times New Roman" panose="02020603050405020304" pitchFamily="18" charset="0"/>
                <a:cs typeface="Times New Roman" panose="02020603050405020304" pitchFamily="18" charset="0"/>
              </a:rPr>
              <a:t> медицинского  </a:t>
            </a:r>
            <a:r>
              <a:rPr lang="ru-RU" sz="1500" dirty="0">
                <a:latin typeface="Times New Roman" panose="02020603050405020304" pitchFamily="18" charset="0"/>
                <a:cs typeface="Times New Roman" panose="02020603050405020304" pitchFamily="18" charset="0"/>
              </a:rPr>
              <a:t>образования, утвержденного </a:t>
            </a:r>
            <a:r>
              <a:rPr lang="ru-RU" sz="1500" dirty="0" smtClean="0">
                <a:latin typeface="Times New Roman" panose="02020603050405020304" pitchFamily="18" charset="0"/>
                <a:cs typeface="Times New Roman" panose="02020603050405020304" pitchFamily="18" charset="0"/>
              </a:rPr>
              <a:t> министерством </a:t>
            </a:r>
            <a:r>
              <a:rPr lang="ru-RU" sz="1500" dirty="0">
                <a:latin typeface="Times New Roman" panose="02020603050405020304" pitchFamily="18" charset="0"/>
                <a:cs typeface="Times New Roman" panose="02020603050405020304" pitchFamily="18" charset="0"/>
              </a:rPr>
              <a:t>образования и науки РК от 2006 года и учебной </a:t>
            </a:r>
            <a:r>
              <a:rPr lang="ru-RU" sz="1500" dirty="0" smtClean="0">
                <a:latin typeface="Times New Roman" panose="02020603050405020304" pitchFamily="18" charset="0"/>
                <a:cs typeface="Times New Roman" panose="02020603050405020304" pitchFamily="18" charset="0"/>
              </a:rPr>
              <a:t> программой  подготовки </a:t>
            </a:r>
            <a:r>
              <a:rPr lang="ru-RU" sz="1500" dirty="0">
                <a:latin typeface="Times New Roman" panose="02020603050405020304" pitchFamily="18" charset="0"/>
                <a:cs typeface="Times New Roman" panose="02020603050405020304" pitchFamily="18" charset="0"/>
              </a:rPr>
              <a:t>студентов, врачей, интернов, резидентов, магистрантов, курсантов </a:t>
            </a:r>
            <a:r>
              <a:rPr lang="ru-RU" sz="1500" dirty="0" smtClean="0">
                <a:latin typeface="Times New Roman" panose="02020603050405020304" pitchFamily="18" charset="0"/>
                <a:cs typeface="Times New Roman" panose="02020603050405020304" pitchFamily="18" charset="0"/>
              </a:rPr>
              <a:t>факультета  </a:t>
            </a:r>
            <a:r>
              <a:rPr lang="ru-RU" sz="1500" dirty="0">
                <a:latin typeface="Times New Roman" panose="02020603050405020304" pitchFamily="18" charset="0"/>
                <a:cs typeface="Times New Roman" panose="02020603050405020304" pitchFamily="18" charset="0"/>
              </a:rPr>
              <a:t>повышения </a:t>
            </a:r>
            <a:r>
              <a:rPr lang="ru-RU" sz="1500" dirty="0" smtClean="0">
                <a:latin typeface="Times New Roman" panose="02020603050405020304" pitchFamily="18" charset="0"/>
                <a:cs typeface="Times New Roman" panose="02020603050405020304" pitchFamily="18" charset="0"/>
              </a:rPr>
              <a:t> квалификации </a:t>
            </a:r>
            <a:r>
              <a:rPr lang="ru-RU" sz="1500" dirty="0">
                <a:latin typeface="Times New Roman" panose="02020603050405020304" pitchFamily="18" charset="0"/>
                <a:cs typeface="Times New Roman" panose="02020603050405020304" pitchFamily="18" charset="0"/>
              </a:rPr>
              <a:t>по клинической онкологии, а также практическим Лор врачам, стоматологам, эндокринологам общей лечебной сет.</a:t>
            </a:r>
          </a:p>
          <a:p>
            <a:pPr marL="0" indent="0">
              <a:lnSpc>
                <a:spcPct val="110000"/>
              </a:lnSpc>
              <a:buNone/>
            </a:pPr>
            <a:r>
              <a:rPr lang="ru-RU" sz="1500" dirty="0">
                <a:latin typeface="Times New Roman" panose="02020603050405020304" pitchFamily="18" charset="0"/>
                <a:cs typeface="Times New Roman" panose="02020603050405020304" pitchFamily="18" charset="0"/>
              </a:rPr>
              <a:t/>
            </a:r>
            <a:br>
              <a:rPr lang="ru-RU" sz="1500" dirty="0">
                <a:latin typeface="Times New Roman" panose="02020603050405020304" pitchFamily="18" charset="0"/>
                <a:cs typeface="Times New Roman" panose="02020603050405020304" pitchFamily="18" charset="0"/>
              </a:rPr>
            </a:br>
            <a:endParaRPr lang="ru-RU" sz="1500" dirty="0" smtClean="0">
              <a:latin typeface="Times New Roman" pitchFamily="18" charset="0"/>
              <a:cs typeface="Times New Roman" pitchFamily="18" charset="0"/>
            </a:endParaRPr>
          </a:p>
        </p:txBody>
      </p:sp>
      <p:sp>
        <p:nvSpPr>
          <p:cNvPr id="4" name="Текст 3"/>
          <p:cNvSpPr>
            <a:spLocks noGrp="1"/>
          </p:cNvSpPr>
          <p:nvPr>
            <p:ph type="body" sz="half" idx="2"/>
          </p:nvPr>
        </p:nvSpPr>
        <p:spPr>
          <a:xfrm>
            <a:off x="1043608" y="4509120"/>
            <a:ext cx="3816424" cy="2088232"/>
          </a:xfrm>
          <a:ln>
            <a:prstDash val="sysDash"/>
          </a:ln>
          <a:effectLst>
            <a:glow rad="1397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a:noAutofit/>
          </a:bodyPr>
          <a:lstStyle/>
          <a:p>
            <a:r>
              <a:rPr lang="ru-RU" dirty="0">
                <a:latin typeface="Times New Roman" panose="02020603050405020304" pitchFamily="18" charset="0"/>
                <a:cs typeface="Times New Roman" panose="02020603050405020304" pitchFamily="18" charset="0"/>
              </a:rPr>
              <a:t>616.006</a:t>
            </a:r>
          </a:p>
          <a:p>
            <a:r>
              <a:rPr lang="ru-RU" dirty="0">
                <a:latin typeface="Times New Roman" panose="02020603050405020304" pitchFamily="18" charset="0"/>
                <a:cs typeface="Times New Roman" panose="02020603050405020304" pitchFamily="18" charset="0"/>
              </a:rPr>
              <a:t>А 302</a:t>
            </a:r>
          </a:p>
          <a:p>
            <a:r>
              <a:rPr lang="ru-RU" dirty="0" err="1">
                <a:latin typeface="Times New Roman" panose="02020603050405020304" pitchFamily="18" charset="0"/>
                <a:cs typeface="Times New Roman" panose="02020603050405020304" pitchFamily="18" charset="0"/>
              </a:rPr>
              <a:t>Адильбаев</a:t>
            </a:r>
            <a:r>
              <a:rPr lang="ru-RU" dirty="0">
                <a:latin typeface="Times New Roman" panose="02020603050405020304" pitchFamily="18" charset="0"/>
                <a:cs typeface="Times New Roman" panose="02020603050405020304" pitchFamily="18" charset="0"/>
              </a:rPr>
              <a:t>, Г. Б. </a:t>
            </a:r>
          </a:p>
          <a:p>
            <a:r>
              <a:rPr lang="ru-RU" dirty="0" smtClean="0">
                <a:latin typeface="Times New Roman" panose="02020603050405020304" pitchFamily="18" charset="0"/>
                <a:cs typeface="Times New Roman" panose="02020603050405020304" pitchFamily="18" charset="0"/>
              </a:rPr>
              <a:t>Избранные </a:t>
            </a:r>
            <a:r>
              <a:rPr lang="ru-RU" dirty="0">
                <a:latin typeface="Times New Roman" panose="02020603050405020304" pitchFamily="18" charset="0"/>
                <a:cs typeface="Times New Roman" panose="02020603050405020304" pitchFamily="18" charset="0"/>
              </a:rPr>
              <a:t>главы опухолей головы и шеи. Ч.1 </a:t>
            </a:r>
            <a:r>
              <a:rPr lang="ru-RU" dirty="0" smtClean="0">
                <a:latin typeface="Times New Roman" panose="02020603050405020304" pitchFamily="18" charset="0"/>
                <a:cs typeface="Times New Roman" panose="02020603050405020304" pitchFamily="18" charset="0"/>
              </a:rPr>
              <a:t>/Ч.2 </a:t>
            </a:r>
            <a:r>
              <a:rPr lang="ru-RU" dirty="0">
                <a:latin typeface="Times New Roman" panose="02020603050405020304" pitchFamily="18" charset="0"/>
                <a:cs typeface="Times New Roman" panose="02020603050405020304" pitchFamily="18" charset="0"/>
              </a:rPr>
              <a:t>: монография / Г. Б. </a:t>
            </a:r>
            <a:r>
              <a:rPr lang="ru-RU" dirty="0" err="1">
                <a:latin typeface="Times New Roman" panose="02020603050405020304" pitchFamily="18" charset="0"/>
                <a:cs typeface="Times New Roman" panose="02020603050405020304" pitchFamily="18" charset="0"/>
              </a:rPr>
              <a:t>Адильбаев</a:t>
            </a:r>
            <a:r>
              <a:rPr lang="ru-RU" dirty="0">
                <a:latin typeface="Times New Roman" panose="02020603050405020304" pitchFamily="18" charset="0"/>
                <a:cs typeface="Times New Roman" panose="02020603050405020304" pitchFamily="18" charset="0"/>
              </a:rPr>
              <a:t>, Х. А. </a:t>
            </a:r>
            <a:r>
              <a:rPr lang="ru-RU" dirty="0" err="1">
                <a:latin typeface="Times New Roman" panose="02020603050405020304" pitchFamily="18" charset="0"/>
                <a:cs typeface="Times New Roman" panose="02020603050405020304" pitchFamily="18" charset="0"/>
              </a:rPr>
              <a:t>Абисатов</a:t>
            </a:r>
            <a:r>
              <a:rPr lang="ru-RU" dirty="0">
                <a:latin typeface="Times New Roman" panose="02020603050405020304" pitchFamily="18" charset="0"/>
                <a:cs typeface="Times New Roman" panose="02020603050405020304" pitchFamily="18" charset="0"/>
              </a:rPr>
              <a:t>, Д. Г. </a:t>
            </a:r>
            <a:r>
              <a:rPr lang="ru-RU" dirty="0" err="1">
                <a:latin typeface="Times New Roman" panose="02020603050405020304" pitchFamily="18" charset="0"/>
                <a:cs typeface="Times New Roman" panose="02020603050405020304" pitchFamily="18" charset="0"/>
              </a:rPr>
              <a:t>Адильбай</a:t>
            </a:r>
            <a:r>
              <a:rPr lang="ru-RU" dirty="0">
                <a:latin typeface="Times New Roman" panose="02020603050405020304" pitchFamily="18" charset="0"/>
                <a:cs typeface="Times New Roman" panose="02020603050405020304" pitchFamily="18" charset="0"/>
              </a:rPr>
              <a:t>. - Алматы : ЭСПИ, 2021. - 192 с. </a:t>
            </a: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3529" y="332656"/>
            <a:ext cx="2719380" cy="39297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27784" y="332656"/>
            <a:ext cx="2728913" cy="37520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4">
                <a:lumMod val="60000"/>
                <a:lumOff val="40000"/>
              </a:schemeClr>
            </a:gs>
            <a:gs pos="68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Прямоугольник 4"/>
          <p:cNvSpPr/>
          <p:nvPr/>
        </p:nvSpPr>
        <p:spPr>
          <a:xfrm>
            <a:off x="2843808" y="2882553"/>
            <a:ext cx="3600400" cy="923330"/>
          </a:xfrm>
          <a:prstGeom prst="rect">
            <a:avLst/>
          </a:prstGeom>
          <a:solidFill>
            <a:schemeClr val="bg1"/>
          </a:solidFill>
          <a:ln w="19050">
            <a:solidFill>
              <a:schemeClr val="accent6">
                <a:lumMod val="75000"/>
              </a:schemeClr>
            </a:solidFill>
            <a:prstDash val="sysDash"/>
          </a:ln>
          <a:effectLst>
            <a:glow rad="139700">
              <a:schemeClr val="accent5">
                <a:satMod val="175000"/>
                <a:alpha val="40000"/>
              </a:schemeClr>
            </a:glow>
          </a:effectLst>
        </p:spPr>
        <p:txBody>
          <a:bodyPr wrap="square" lIns="91440" tIns="45720" rIns="91440" bIns="45720">
            <a:spAutoFit/>
          </a:bodyPr>
          <a:lstStyle/>
          <a:p>
            <a:pPr algn="ctr"/>
            <a:r>
              <a:rPr lang="kk-KZ"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glow rad="63500">
                    <a:schemeClr val="accent5">
                      <a:satMod val="175000"/>
                      <a:alpha val="40000"/>
                    </a:schemeClr>
                  </a:glow>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Техника</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glow rad="63500">
                  <a:schemeClr val="accent5">
                    <a:satMod val="175000"/>
                    <a:alpha val="40000"/>
                  </a:schemeClr>
                </a:glow>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019460"/>
      </p:ext>
    </p:extLst>
  </p:cSld>
  <p:clrMapOvr>
    <a:masterClrMapping/>
  </p:clrMapOvr>
  <p:transition spd="slow" advClick="0">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77672"/>
            <a:ext cx="4000528" cy="4441834"/>
          </a:xfrm>
          <a:solidFill>
            <a:schemeClr val="bg1"/>
          </a:solidFill>
          <a:ln w="19050">
            <a:solidFill>
              <a:srgbClr val="DB5C59"/>
            </a:solidFill>
            <a:prstDash val="sysDash"/>
          </a:ln>
          <a:effectLst>
            <a:glow rad="101600">
              <a:srgbClr val="C00000">
                <a:alpha val="60000"/>
              </a:srgbClr>
            </a:glow>
          </a:effectLst>
        </p:spPr>
        <p:txBody>
          <a:bodyPr>
            <a:normAutofit/>
          </a:bodyPr>
          <a:lstStyle/>
          <a:p>
            <a:pPr marL="0" indent="0">
              <a:buNone/>
            </a:pPr>
            <a:r>
              <a:rPr lang="ru-RU" sz="1400" dirty="0" smtClean="0"/>
              <a:t>   </a:t>
            </a:r>
          </a:p>
          <a:p>
            <a:pPr marL="0" indent="0">
              <a:buNone/>
            </a:pPr>
            <a:r>
              <a:rPr lang="ru-RU" sz="1400" dirty="0" smtClean="0"/>
              <a:t>   </a:t>
            </a:r>
            <a:r>
              <a:rPr lang="ru-RU" sz="1400" dirty="0" err="1" smtClean="0">
                <a:latin typeface="Times New Roman" panose="02020603050405020304" pitchFamily="18" charset="0"/>
                <a:cs typeface="Times New Roman" panose="02020603050405020304" pitchFamily="18" charset="0"/>
              </a:rPr>
              <a:t>Учебно</a:t>
            </a:r>
            <a:r>
              <a:rPr lang="ru-RU" sz="1400" dirty="0" smtClean="0">
                <a:latin typeface="Times New Roman" panose="02020603050405020304" pitchFamily="18" charset="0"/>
                <a:cs typeface="Times New Roman" panose="02020603050405020304" pitchFamily="18" charset="0"/>
              </a:rPr>
              <a:t> - методическое  пособие  составлено коллективом  авторов,  сотрудников </a:t>
            </a:r>
            <a:r>
              <a:rPr lang="ru-RU" sz="1400" dirty="0">
                <a:latin typeface="Times New Roman" panose="02020603050405020304" pitchFamily="18" charset="0"/>
                <a:cs typeface="Times New Roman" panose="02020603050405020304" pitchFamily="18" charset="0"/>
              </a:rPr>
              <a:t>кафедры </a:t>
            </a:r>
            <a:r>
              <a:rPr lang="ru-RU" sz="1400" dirty="0" err="1">
                <a:latin typeface="Times New Roman" panose="02020603050405020304" pitchFamily="18" charset="0"/>
                <a:cs typeface="Times New Roman" panose="02020603050405020304" pitchFamily="18" charset="0"/>
              </a:rPr>
              <a:t>дстских</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инфекционных болезней  </a:t>
            </a:r>
            <a:r>
              <a:rPr lang="ru-RU" sz="1400" dirty="0" err="1" smtClean="0">
                <a:latin typeface="Times New Roman" panose="02020603050405020304" pitchFamily="18" charset="0"/>
                <a:cs typeface="Times New Roman" panose="02020603050405020304" pitchFamily="18" charset="0"/>
              </a:rPr>
              <a:t>КазНМУ</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Национального </a:t>
            </a:r>
            <a:r>
              <a:rPr lang="ru-RU" sz="1400" dirty="0" smtClean="0">
                <a:latin typeface="Times New Roman" panose="02020603050405020304" pitchFamily="18" charset="0"/>
                <a:cs typeface="Times New Roman" panose="02020603050405020304" pitchFamily="18" charset="0"/>
              </a:rPr>
              <a:t>Медицинского университета им</a:t>
            </a:r>
            <a:r>
              <a:rPr lang="ru-RU" sz="1400" dirty="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С.Д </a:t>
            </a:r>
            <a:r>
              <a:rPr lang="ru-RU" sz="1400" dirty="0" err="1" smtClean="0">
                <a:latin typeface="Times New Roman" panose="02020603050405020304" pitchFamily="18" charset="0"/>
                <a:cs typeface="Times New Roman" panose="02020603050405020304" pitchFamily="18" charset="0"/>
              </a:rPr>
              <a:t>Асфендиярова</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 </a:t>
            </a:r>
            <a:r>
              <a:rPr lang="ru-RU" sz="1400" dirty="0" smtClean="0">
                <a:latin typeface="Times New Roman" panose="02020603050405020304" pitchFamily="18" charset="0"/>
                <a:cs typeface="Times New Roman" panose="02020603050405020304" pitchFamily="18" charset="0"/>
              </a:rPr>
              <a:t> предназначено </a:t>
            </a:r>
            <a:r>
              <a:rPr lang="ru-RU" sz="1400" dirty="0">
                <a:latin typeface="Times New Roman" panose="02020603050405020304" pitchFamily="18" charset="0"/>
                <a:cs typeface="Times New Roman" panose="02020603050405020304" pitchFamily="18" charset="0"/>
              </a:rPr>
              <a:t>для </a:t>
            </a:r>
            <a:r>
              <a:rPr lang="ru-RU" sz="1400" dirty="0" smtClean="0">
                <a:latin typeface="Times New Roman" panose="02020603050405020304" pitchFamily="18" charset="0"/>
                <a:cs typeface="Times New Roman" panose="02020603050405020304" pitchFamily="18" charset="0"/>
              </a:rPr>
              <a:t>студентов  старших  курсов  </a:t>
            </a:r>
            <a:r>
              <a:rPr lang="ru-RU" sz="1400" dirty="0">
                <a:latin typeface="Times New Roman" panose="02020603050405020304" pitchFamily="18" charset="0"/>
                <a:cs typeface="Times New Roman" panose="02020603050405020304" pitchFamily="18" charset="0"/>
              </a:rPr>
              <a:t>всех </a:t>
            </a:r>
            <a:r>
              <a:rPr lang="ru-RU" sz="1400" dirty="0" smtClean="0">
                <a:latin typeface="Times New Roman" panose="02020603050405020304" pitchFamily="18" charset="0"/>
                <a:cs typeface="Times New Roman" panose="02020603050405020304" pitchFamily="18" charset="0"/>
              </a:rPr>
              <a:t> факультетов </a:t>
            </a:r>
            <a:r>
              <a:rPr lang="ru-RU" sz="1400" dirty="0">
                <a:latin typeface="Times New Roman" panose="02020603050405020304" pitchFamily="18" charset="0"/>
                <a:cs typeface="Times New Roman" panose="02020603050405020304" pitchFamily="18" charset="0"/>
              </a:rPr>
              <a:t>медицинских </a:t>
            </a:r>
            <a:r>
              <a:rPr lang="ru-RU" sz="1400" dirty="0" smtClean="0">
                <a:latin typeface="Times New Roman" panose="02020603050405020304" pitchFamily="18" charset="0"/>
                <a:cs typeface="Times New Roman" panose="02020603050405020304" pitchFamily="18" charset="0"/>
              </a:rPr>
              <a:t>ВУЗов,  медицинских колледжей,     </a:t>
            </a:r>
            <a:r>
              <a:rPr lang="ru-RU" sz="1400" dirty="0">
                <a:latin typeface="Times New Roman" panose="02020603050405020304" pitchFamily="18" charset="0"/>
                <a:cs typeface="Times New Roman" panose="02020603050405020304" pitchFamily="18" charset="0"/>
              </a:rPr>
              <a:t>а </a:t>
            </a:r>
            <a:r>
              <a:rPr lang="ru-RU" sz="1400" dirty="0" smtClean="0">
                <a:latin typeface="Times New Roman" panose="02020603050405020304" pitchFamily="18" charset="0"/>
                <a:cs typeface="Times New Roman" panose="02020603050405020304" pitchFamily="18" charset="0"/>
              </a:rPr>
              <a:t>также </a:t>
            </a:r>
            <a:r>
              <a:rPr lang="ru-RU" sz="1400" dirty="0">
                <a:latin typeface="Times New Roman" panose="02020603050405020304" pitchFamily="18" charset="0"/>
                <a:cs typeface="Times New Roman" panose="02020603050405020304" pitchFamily="18" charset="0"/>
              </a:rPr>
              <a:t>для </a:t>
            </a:r>
            <a:r>
              <a:rPr lang="ru-RU" sz="1400" dirty="0" smtClean="0">
                <a:latin typeface="Times New Roman" panose="02020603050405020304" pitchFamily="18" charset="0"/>
                <a:cs typeface="Times New Roman" panose="02020603050405020304" pitchFamily="18" charset="0"/>
              </a:rPr>
              <a:t> врачей </a:t>
            </a:r>
            <a:r>
              <a:rPr lang="ru-RU" sz="1400" dirty="0">
                <a:latin typeface="Times New Roman" panose="02020603050405020304" pitchFamily="18" charset="0"/>
                <a:cs typeface="Times New Roman" panose="02020603050405020304" pitchFamily="18" charset="0"/>
              </a:rPr>
              <a:t>и</a:t>
            </a:r>
            <a:r>
              <a:rPr lang="ru-RU" sz="1400" dirty="0" smtClean="0">
                <a:latin typeface="Times New Roman" panose="02020603050405020304" pitchFamily="18" charset="0"/>
                <a:cs typeface="Times New Roman" panose="02020603050405020304" pitchFamily="18" charset="0"/>
              </a:rPr>
              <a:t>нфекционистов  и  </a:t>
            </a:r>
            <a:r>
              <a:rPr lang="ru-RU" sz="1400" dirty="0">
                <a:latin typeface="Times New Roman" panose="02020603050405020304" pitchFamily="18" charset="0"/>
                <a:cs typeface="Times New Roman" panose="02020603050405020304" pitchFamily="18" charset="0"/>
              </a:rPr>
              <a:t>общего </a:t>
            </a:r>
            <a:r>
              <a:rPr lang="ru-RU" sz="1400" dirty="0" smtClean="0">
                <a:latin typeface="Times New Roman" panose="02020603050405020304" pitchFamily="18" charset="0"/>
                <a:cs typeface="Times New Roman" panose="02020603050405020304" pitchFamily="18" charset="0"/>
              </a:rPr>
              <a:t>профиля.</a:t>
            </a:r>
          </a:p>
          <a:p>
            <a:pPr marL="0" indent="0">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Данное пособие  составлено по типу справочника, содержащего современные сведения об  этиологии, эпидемиологии, классификации, диагностике, профилактике инфекционных болезней в целом, с учетом особенностей проведения противоэпидемических мероприятий диспансеризации при инфекционных болезнях у детей.</a:t>
            </a:r>
            <a:endParaRPr lang="ru-RU" sz="1400" dirty="0" smtClean="0">
              <a:latin typeface="Times New Roman" panose="02020603050405020304" pitchFamily="18" charset="0"/>
              <a:cs typeface="Times New Roman" panose="02020603050405020304" pitchFamily="18" charset="0"/>
            </a:endParaRPr>
          </a:p>
          <a:p>
            <a:pPr marL="0" indent="0">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3000364" y="4857760"/>
            <a:ext cx="3857652" cy="1857388"/>
          </a:xfrm>
          <a:solidFill>
            <a:schemeClr val="bg1"/>
          </a:solidFill>
          <a:ln>
            <a:prstDash val="sysDash"/>
          </a:ln>
          <a:effectLst>
            <a:glow rad="101600">
              <a:srgbClr val="DB5C59">
                <a:alpha val="60000"/>
              </a:srgbClr>
            </a:glow>
          </a:effectLst>
        </p:spPr>
        <p:style>
          <a:lnRef idx="2">
            <a:schemeClr val="accent6"/>
          </a:lnRef>
          <a:fillRef idx="1">
            <a:schemeClr val="lt1"/>
          </a:fillRef>
          <a:effectRef idx="0">
            <a:schemeClr val="accent6"/>
          </a:effectRef>
          <a:fontRef idx="minor">
            <a:schemeClr val="dk1"/>
          </a:fontRef>
        </p:style>
        <p:txBody>
          <a:bodyPr>
            <a:normAutofit/>
          </a:bodyPr>
          <a:lstStyle/>
          <a:p>
            <a:r>
              <a:rPr lang="ru-RU" dirty="0">
                <a:latin typeface="Times New Roman" panose="02020603050405020304" pitchFamily="18" charset="0"/>
                <a:cs typeface="Times New Roman" panose="02020603050405020304" pitchFamily="18" charset="0"/>
              </a:rPr>
              <a:t>616.9-053.2</a:t>
            </a:r>
          </a:p>
          <a:p>
            <a:r>
              <a:rPr lang="ru-RU" dirty="0">
                <a:latin typeface="Times New Roman" panose="02020603050405020304" pitchFamily="18" charset="0"/>
                <a:cs typeface="Times New Roman" panose="02020603050405020304" pitchFamily="18" charset="0"/>
              </a:rPr>
              <a:t>И 740</a:t>
            </a:r>
          </a:p>
          <a:p>
            <a:r>
              <a:rPr lang="ru-RU" dirty="0" smtClean="0">
                <a:latin typeface="Times New Roman" panose="02020603050405020304" pitchFamily="18" charset="0"/>
                <a:cs typeface="Times New Roman" panose="02020603050405020304" pitchFamily="18" charset="0"/>
              </a:rPr>
              <a:t>Инфекционные </a:t>
            </a:r>
            <a:r>
              <a:rPr lang="ru-RU" dirty="0">
                <a:latin typeface="Times New Roman" panose="02020603050405020304" pitchFamily="18" charset="0"/>
                <a:cs typeface="Times New Roman" panose="02020603050405020304" pitchFamily="18" charset="0"/>
              </a:rPr>
              <a:t>болезни у детей (диагностика, противоэпидемические мероприятия)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учебно-методическое пособие / под ред. </a:t>
            </a:r>
            <a:r>
              <a:rPr lang="ru-RU" dirty="0" err="1">
                <a:latin typeface="Times New Roman" panose="02020603050405020304" pitchFamily="18" charset="0"/>
                <a:cs typeface="Times New Roman" panose="02020603050405020304" pitchFamily="18" charset="0"/>
              </a:rPr>
              <a:t>Куттыкожановой</a:t>
            </a:r>
            <a:r>
              <a:rPr lang="ru-RU" dirty="0">
                <a:latin typeface="Times New Roman" panose="02020603050405020304" pitchFamily="18" charset="0"/>
                <a:cs typeface="Times New Roman" panose="02020603050405020304" pitchFamily="18" charset="0"/>
              </a:rPr>
              <a:t> Г. Г. - Алматы : ЭСПИ, 2021. - 156 с. </a:t>
            </a:r>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9552" y="404664"/>
            <a:ext cx="3384376" cy="42696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7924">
              <a:srgbClr val="72B1FF"/>
            </a:gs>
            <a:gs pos="15000">
              <a:srgbClr val="5E9EFF"/>
            </a:gs>
            <a:gs pos="52000">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Прямоугольник 4"/>
          <p:cNvSpPr/>
          <p:nvPr/>
        </p:nvSpPr>
        <p:spPr>
          <a:xfrm>
            <a:off x="386531" y="1556792"/>
            <a:ext cx="8301439" cy="2800767"/>
          </a:xfrm>
          <a:prstGeom prst="rect">
            <a:avLst/>
          </a:prstGeom>
          <a:solidFill>
            <a:schemeClr val="bg1"/>
          </a:solidFill>
        </p:spPr>
        <p:txBody>
          <a:bodyPr wrap="none" lIns="91440" tIns="45720" rIns="91440" bIns="45720">
            <a:spAutoFit/>
          </a:bodyPr>
          <a:lstStyle/>
          <a:p>
            <a:pPr algn="ctr"/>
            <a:r>
              <a:rPr lang="kk-KZ"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Қоғамдық және гуманитарлық </a:t>
            </a:r>
          </a:p>
          <a:p>
            <a:pPr algn="ctr"/>
            <a:r>
              <a:rPr lang="kk-KZ"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ғылымдар /</a:t>
            </a:r>
          </a:p>
          <a:p>
            <a:pPr algn="ctr"/>
            <a:r>
              <a:rPr lang="kk-KZ"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Общественно-гуманитарные</a:t>
            </a:r>
          </a:p>
          <a:p>
            <a:pPr algn="ctr"/>
            <a:r>
              <a:rPr lang="kk-KZ"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Науки.</a:t>
            </a:r>
            <a:endParaRPr lang="ru-RU"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88640"/>
            <a:ext cx="4114800" cy="4370395"/>
          </a:xfrm>
          <a:solidFill>
            <a:schemeClr val="bg1"/>
          </a:solidFill>
          <a:ln w="19050">
            <a:solidFill>
              <a:srgbClr val="002060"/>
            </a:solidFill>
            <a:prstDash val="sysDash"/>
          </a:ln>
          <a:effectLst>
            <a:glow rad="139700">
              <a:schemeClr val="accent4">
                <a:satMod val="175000"/>
                <a:alpha val="40000"/>
              </a:schemeClr>
            </a:glow>
          </a:effectLst>
        </p:spPr>
        <p:txBody>
          <a:bodyPr>
            <a:normAutofit/>
          </a:bodyPr>
          <a:lstStyle/>
          <a:p>
            <a:pPr marL="0" indent="0">
              <a:buNone/>
            </a:pPr>
            <a:r>
              <a:rPr lang="ru-RU" sz="1400" dirty="0" smtClean="0"/>
              <a:t> </a:t>
            </a:r>
          </a:p>
          <a:p>
            <a:pPr marL="0" indent="0">
              <a:buNone/>
            </a:pPr>
            <a:r>
              <a:rPr lang="ru-RU" sz="1400" dirty="0" smtClean="0"/>
              <a:t>    </a:t>
            </a:r>
            <a:r>
              <a:rPr lang="ru-RU" sz="1400" dirty="0" err="1" smtClean="0">
                <a:latin typeface="Times New Roman" panose="02020603050405020304" pitchFamily="18" charset="0"/>
                <a:cs typeface="Times New Roman" panose="02020603050405020304" pitchFamily="18" charset="0"/>
              </a:rPr>
              <a:t>Бұл</a:t>
            </a:r>
            <a:r>
              <a:rPr lang="ru-RU" sz="1400" dirty="0" smtClean="0">
                <a:latin typeface="Times New Roman" panose="02020603050405020304" pitchFamily="18" charset="0"/>
                <a:cs typeface="Times New Roman" panose="02020603050405020304" pitchFamily="18" charset="0"/>
              </a:rPr>
              <a:t> о</a:t>
            </a:r>
            <a:r>
              <a:rPr lang="kk-KZ" sz="1400" dirty="0" smtClean="0">
                <a:latin typeface="Times New Roman" panose="02020603050405020304" pitchFamily="18" charset="0"/>
                <a:cs typeface="Times New Roman" panose="02020603050405020304" pitchFamily="18" charset="0"/>
              </a:rPr>
              <a:t>қ</a:t>
            </a:r>
            <a:r>
              <a:rPr lang="ru-RU" sz="1400" dirty="0" smtClean="0">
                <a:latin typeface="Times New Roman" panose="02020603050405020304" pitchFamily="18" charset="0"/>
                <a:cs typeface="Times New Roman" panose="02020603050405020304" pitchFamily="18" charset="0"/>
              </a:rPr>
              <a:t>у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ұралында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ғылыми</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зерттеулердің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жалпы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сипаттамалары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тәжірибелер</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байқаулардың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мәліметтерін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жинақтау</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өңдеу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лшеу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теориясы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ғылыми</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жұмыстарды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рәсімдеу</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инновация  </a:t>
            </a:r>
            <a:r>
              <a:rPr lang="ru-RU" sz="1400" dirty="0" err="1">
                <a:latin typeface="Times New Roman" panose="02020603050405020304" pitchFamily="18" charset="0"/>
                <a:cs typeface="Times New Roman" panose="02020603050405020304" pitchFamily="18" charset="0"/>
              </a:rPr>
              <a:t>негіздері</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келтірілген</a:t>
            </a:r>
            <a:r>
              <a:rPr lang="ru-RU" sz="1400" dirty="0" smtClean="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Материалдарды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терең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меңгеру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үшін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құралында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Міс</a:t>
            </a:r>
            <a:r>
              <a:rPr lang="en-US" sz="1400" dirty="0" smtClean="0">
                <a:latin typeface="Times New Roman" panose="02020603050405020304" pitchFamily="18" charset="0"/>
                <a:cs typeface="Times New Roman" panose="02020603050405020304" pitchFamily="18" charset="0"/>
              </a:rPr>
              <a:t>r</a:t>
            </a:r>
            <a:r>
              <a:rPr lang="ru-RU" sz="1400" dirty="0" smtClean="0">
                <a:latin typeface="Times New Roman" panose="02020603050405020304" pitchFamily="18" charset="0"/>
                <a:cs typeface="Times New Roman" panose="02020603050405020304" pitchFamily="18" charset="0"/>
              </a:rPr>
              <a:t>о</a:t>
            </a:r>
            <a:r>
              <a:rPr lang="en-US" sz="1400" dirty="0" smtClean="0">
                <a:latin typeface="Times New Roman" panose="02020603050405020304" pitchFamily="18" charset="0"/>
                <a:cs typeface="Times New Roman" panose="02020603050405020304" pitchFamily="18" charset="0"/>
              </a:rPr>
              <a:t>soft</a:t>
            </a:r>
            <a:r>
              <a:rPr lang="en-US"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Ехсе</a:t>
            </a:r>
            <a:r>
              <a:rPr lang="en-US" sz="1400" dirty="0">
                <a:latin typeface="Times New Roman" panose="02020603050405020304" pitchFamily="18" charset="0"/>
                <a:cs typeface="Times New Roman" panose="02020603050405020304" pitchFamily="18" charset="0"/>
              </a:rPr>
              <a:t>l</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пакетіні</a:t>
            </a:r>
            <a:r>
              <a:rPr lang="kk-KZ" sz="1400" dirty="0" smtClean="0">
                <a:latin typeface="Times New Roman" panose="02020603050405020304" pitchFamily="18" charset="0"/>
                <a:cs typeface="Times New Roman" panose="02020603050405020304" pitchFamily="18" charset="0"/>
              </a:rPr>
              <a:t>ң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кең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мүмкіндіктерін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қолдана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отырып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жасалынған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көптеген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мысалдар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келтірілген</a:t>
            </a:r>
            <a:r>
              <a:rPr lang="ru-RU" sz="1400" dirty="0" smtClean="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Оқырмандарға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жәрдем</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ретінде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ғылыми</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мақала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a:t>
            </a:r>
            <a:r>
              <a:rPr lang="ru-RU" sz="1400" dirty="0" err="1" smtClean="0">
                <a:latin typeface="Times New Roman" panose="02020603050405020304" pitchFamily="18" charset="0"/>
                <a:cs typeface="Times New Roman" panose="02020603050405020304" pitchFamily="18" charset="0"/>
              </a:rPr>
              <a:t>лгісі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модель </a:t>
            </a:r>
            <a:r>
              <a:rPr lang="ru-RU" sz="1400" dirty="0">
                <a:latin typeface="Times New Roman" panose="02020603050405020304" pitchFamily="18" charset="0"/>
                <a:cs typeface="Times New Roman" panose="02020603050405020304" pitchFamily="18" charset="0"/>
              </a:rPr>
              <a:t>мен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өнеркәсіптік</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a:t>
            </a:r>
            <a:r>
              <a:rPr lang="ru-RU" sz="1400" dirty="0" err="1" smtClean="0">
                <a:latin typeface="Times New Roman" panose="02020603050405020304" pitchFamily="18" charset="0"/>
                <a:cs typeface="Times New Roman" panose="02020603050405020304" pitchFamily="18" charset="0"/>
              </a:rPr>
              <a:t>лгіге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сұранысты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басқа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құжаттарды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рәсімдеудің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нақты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мысалдары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келтірілген</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құралы</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студенттерге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магистрантарға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докторанттарға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педагогикалық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ызметкерлерге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ғылыми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зерттеулер</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инновациямен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шұғылданушыларға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арналған</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itchFamily="18" charset="0"/>
                <a:cs typeface="Times New Roman"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555775" y="4941168"/>
            <a:ext cx="3744417" cy="1800200"/>
          </a:xfrm>
          <a:solidFill>
            <a:schemeClr val="bg1"/>
          </a:solidFill>
          <a:ln>
            <a:solidFill>
              <a:srgbClr val="002060"/>
            </a:solidFill>
            <a:prstDash val="sysDash"/>
          </a:ln>
          <a:effectLst>
            <a:glow rad="101600">
              <a:schemeClr val="accent4">
                <a:satMod val="175000"/>
                <a:alpha val="40000"/>
              </a:schemeClr>
            </a:glow>
          </a:effectLst>
        </p:spPr>
        <p:txBody>
          <a:bodyPr>
            <a:noAutofit/>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72.4я73</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 74</a:t>
            </a:r>
          </a:p>
          <a:p>
            <a:r>
              <a:rPr lang="ru-RU" dirty="0" err="1">
                <a:latin typeface="Times New Roman" panose="02020603050405020304" pitchFamily="18" charset="0"/>
                <a:cs typeface="Times New Roman" panose="02020603050405020304" pitchFamily="18" charset="0"/>
              </a:rPr>
              <a:t>Спандияров</a:t>
            </a:r>
            <a:r>
              <a:rPr lang="ru-RU" dirty="0">
                <a:latin typeface="Times New Roman" panose="02020603050405020304" pitchFamily="18" charset="0"/>
                <a:cs typeface="Times New Roman" panose="02020603050405020304" pitchFamily="18" charset="0"/>
              </a:rPr>
              <a:t>, Е.  </a:t>
            </a:r>
          </a:p>
          <a:p>
            <a:r>
              <a:rPr lang="ru-RU" dirty="0" err="1" smtClean="0">
                <a:latin typeface="Times New Roman" panose="02020603050405020304" pitchFamily="18" charset="0"/>
                <a:cs typeface="Times New Roman" panose="02020603050405020304" pitchFamily="18" charset="0"/>
              </a:rPr>
              <a:t>Ғылыми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зерттеулер</a:t>
            </a:r>
            <a:r>
              <a:rPr lang="ru-RU" dirty="0">
                <a:latin typeface="Times New Roman" panose="02020603050405020304" pitchFamily="18" charset="0"/>
                <a:cs typeface="Times New Roman" panose="02020603050405020304" pitchFamily="18" charset="0"/>
              </a:rPr>
              <a:t> мен инновация </a:t>
            </a:r>
            <a:r>
              <a:rPr lang="ru-RU" dirty="0" err="1">
                <a:latin typeface="Times New Roman" panose="02020603050405020304" pitchFamily="18" charset="0"/>
                <a:cs typeface="Times New Roman" panose="02020603050405020304" pitchFamily="18" charset="0"/>
              </a:rPr>
              <a:t>негіздері</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құралы</a:t>
            </a:r>
            <a:r>
              <a:rPr lang="ru-RU" dirty="0">
                <a:latin typeface="Times New Roman" panose="02020603050405020304" pitchFamily="18" charset="0"/>
                <a:cs typeface="Times New Roman" panose="02020603050405020304" pitchFamily="18" charset="0"/>
              </a:rPr>
              <a:t> / Е. </a:t>
            </a:r>
            <a:r>
              <a:rPr lang="ru-RU" dirty="0" err="1">
                <a:latin typeface="Times New Roman" panose="02020603050405020304" pitchFamily="18" charset="0"/>
                <a:cs typeface="Times New Roman" panose="02020603050405020304" pitchFamily="18" charset="0"/>
              </a:rPr>
              <a:t>Спандияров</a:t>
            </a:r>
            <a:r>
              <a:rPr lang="ru-RU" dirty="0">
                <a:latin typeface="Times New Roman" panose="02020603050405020304" pitchFamily="18" charset="0"/>
                <a:cs typeface="Times New Roman" panose="02020603050405020304" pitchFamily="18" charset="0"/>
              </a:rPr>
              <a:t>. - Алматы : ЭСПИ, 2021. - 116 бет. </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55576" y="476672"/>
            <a:ext cx="3096344" cy="3960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99992" y="476672"/>
            <a:ext cx="3857652" cy="4104456"/>
          </a:xfrm>
          <a:solidFill>
            <a:schemeClr val="bg1"/>
          </a:solidFill>
          <a:ln w="19050">
            <a:solidFill>
              <a:schemeClr val="accent6">
                <a:lumMod val="50000"/>
              </a:schemeClr>
            </a:solidFill>
            <a:prstDash val="sysDash"/>
          </a:ln>
          <a:effectLst>
            <a:glow rad="139700">
              <a:schemeClr val="accent6">
                <a:satMod val="175000"/>
                <a:alpha val="40000"/>
              </a:schemeClr>
            </a:glow>
          </a:effectLst>
        </p:spPr>
        <p:txBody>
          <a:bodyPr>
            <a:normAutofit/>
          </a:bodyPr>
          <a:lstStyle/>
          <a:p>
            <a:pPr marL="0" indent="0">
              <a:buNone/>
            </a:pP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тәрбиесі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мұғалімдері</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бапкерлерге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көмекші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міндетін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атқаратын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a:t>
            </a:r>
            <a:r>
              <a:rPr lang="ru-RU" sz="1400" dirty="0" err="1" smtClean="0">
                <a:latin typeface="Times New Roman" panose="02020603050405020304" pitchFamily="18" charset="0"/>
                <a:cs typeface="Times New Roman" panose="02020603050405020304" pitchFamily="18" charset="0"/>
              </a:rPr>
              <a:t>сынылып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отырған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дістемелік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мектеп</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басқармасы</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тәрбиесі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сабақтарында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секциялық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сағаттарда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ткізуге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тиісті</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волейбол </a:t>
            </a:r>
            <a:r>
              <a:rPr lang="ru-RU" sz="1400" dirty="0" err="1" smtClean="0">
                <a:latin typeface="Times New Roman" panose="02020603050405020304" pitchFamily="18" charset="0"/>
                <a:cs typeface="Times New Roman" panose="02020603050405020304" pitchFamily="18" charset="0"/>
              </a:rPr>
              <a:t>ойынының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жеке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ерекшеліктері</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оларды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өткізу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дістеріне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техникалық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дістер</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мен </a:t>
            </a:r>
            <a:r>
              <a:rPr lang="ru-RU" sz="1400" dirty="0" err="1" smtClean="0">
                <a:latin typeface="Times New Roman" panose="02020603050405020304" pitchFamily="18" charset="0"/>
                <a:cs typeface="Times New Roman" panose="02020603050405020304" pitchFamily="18" charset="0"/>
              </a:rPr>
              <a:t>тактикалық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тәсілдерге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авторлар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біршама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тоқталған</a:t>
            </a:r>
            <a:r>
              <a:rPr lang="ru-RU" sz="1400" dirty="0" smtClean="0">
                <a:latin typeface="Times New Roman" panose="02020603050405020304" pitchFamily="18" charset="0"/>
                <a:cs typeface="Times New Roman" panose="02020603050405020304" pitchFamily="18" charset="0"/>
              </a:rPr>
              <a:t>.</a:t>
            </a:r>
          </a:p>
          <a:p>
            <a:pPr marL="0" indent="0">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Ойыншының техникалық  даярлығы жоғары болған сайын нақты ойын  жағдайын есептей отырып, ойынды икемді  етіп, түрлендіріп жүргізуге оның мүмкіндігі жоғары болмақ. Бұл үшін  үйренетін ойынның  тәсілдерін толық игеріп және оларды  жетілдірілген тәсілдермен әр түрлі  жағдайларда орындай  білу керек.</a:t>
            </a: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987824" y="5072074"/>
            <a:ext cx="3456384" cy="1625593"/>
          </a:xfrm>
          <a:ln>
            <a:prstDash val="sysDash"/>
          </a:ln>
          <a:effectLst>
            <a:glow rad="1397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a:normAutofit/>
          </a:bodyPr>
          <a:lstStyle/>
          <a:p>
            <a:r>
              <a:rPr lang="ru-RU" dirty="0">
                <a:latin typeface="Times New Roman" panose="02020603050405020304" pitchFamily="18" charset="0"/>
                <a:cs typeface="Times New Roman" panose="02020603050405020304" pitchFamily="18" charset="0"/>
              </a:rPr>
              <a:t>75.569я73</a:t>
            </a:r>
          </a:p>
          <a:p>
            <a:r>
              <a:rPr lang="ru-RU" dirty="0">
                <a:latin typeface="Times New Roman" panose="02020603050405020304" pitchFamily="18" charset="0"/>
                <a:cs typeface="Times New Roman" panose="02020603050405020304" pitchFamily="18" charset="0"/>
              </a:rPr>
              <a:t>Т 14</a:t>
            </a:r>
          </a:p>
          <a:p>
            <a:r>
              <a:rPr lang="ru-RU" dirty="0" err="1">
                <a:latin typeface="Times New Roman" panose="02020603050405020304" pitchFamily="18" charset="0"/>
                <a:cs typeface="Times New Roman" panose="02020603050405020304" pitchFamily="18" charset="0"/>
              </a:rPr>
              <a:t>Тайжанов</a:t>
            </a:r>
            <a:r>
              <a:rPr lang="ru-RU" dirty="0">
                <a:latin typeface="Times New Roman" panose="02020603050405020304" pitchFamily="18" charset="0"/>
                <a:cs typeface="Times New Roman" panose="02020603050405020304" pitchFamily="18" charset="0"/>
              </a:rPr>
              <a:t>, С.  </a:t>
            </a:r>
          </a:p>
          <a:p>
            <a:r>
              <a:rPr lang="ru-RU" dirty="0" smtClean="0">
                <a:latin typeface="Times New Roman" panose="02020603050405020304" pitchFamily="18" charset="0"/>
                <a:cs typeface="Times New Roman" panose="02020603050405020304" pitchFamily="18" charset="0"/>
              </a:rPr>
              <a:t>Волейбол : </a:t>
            </a:r>
            <a:r>
              <a:rPr lang="ru-RU" dirty="0" err="1">
                <a:latin typeface="Times New Roman" panose="02020603050405020304" pitchFamily="18" charset="0"/>
                <a:cs typeface="Times New Roman" panose="02020603050405020304" pitchFamily="18" charset="0"/>
              </a:rPr>
              <a:t>оқу-әдістемелік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құралы</a:t>
            </a:r>
            <a:r>
              <a:rPr lang="ru-RU" dirty="0">
                <a:latin typeface="Times New Roman" panose="02020603050405020304" pitchFamily="18" charset="0"/>
                <a:cs typeface="Times New Roman" panose="02020603050405020304" pitchFamily="18" charset="0"/>
              </a:rPr>
              <a:t> / С. </a:t>
            </a:r>
            <a:r>
              <a:rPr lang="ru-RU" dirty="0" err="1">
                <a:latin typeface="Times New Roman" panose="02020603050405020304" pitchFamily="18" charset="0"/>
                <a:cs typeface="Times New Roman" panose="02020603050405020304" pitchFamily="18" charset="0"/>
              </a:rPr>
              <a:t>Тайжанов</a:t>
            </a:r>
            <a:r>
              <a:rPr lang="ru-RU" dirty="0">
                <a:latin typeface="Times New Roman" panose="02020603050405020304" pitchFamily="18" charset="0"/>
                <a:cs typeface="Times New Roman" panose="02020603050405020304" pitchFamily="18" charset="0"/>
              </a:rPr>
              <a:t>, С. Б. </a:t>
            </a:r>
            <a:r>
              <a:rPr lang="ru-RU" dirty="0" err="1">
                <a:latin typeface="Times New Roman" panose="02020603050405020304" pitchFamily="18" charset="0"/>
                <a:cs typeface="Times New Roman" panose="02020603050405020304" pitchFamily="18" charset="0"/>
              </a:rPr>
              <a:t>Қарақов</a:t>
            </a:r>
            <a:r>
              <a:rPr lang="ru-RU" dirty="0">
                <a:latin typeface="Times New Roman" panose="02020603050405020304" pitchFamily="18" charset="0"/>
                <a:cs typeface="Times New Roman" panose="02020603050405020304" pitchFamily="18" charset="0"/>
              </a:rPr>
              <a:t>, Д. С. </a:t>
            </a:r>
            <a:r>
              <a:rPr lang="ru-RU" dirty="0" err="1">
                <a:latin typeface="Times New Roman" panose="02020603050405020304" pitchFamily="18" charset="0"/>
                <a:cs typeface="Times New Roman" panose="02020603050405020304" pitchFamily="18" charset="0"/>
              </a:rPr>
              <a:t>Тайжанов</a:t>
            </a:r>
            <a:r>
              <a:rPr lang="ru-RU" dirty="0">
                <a:latin typeface="Times New Roman" panose="02020603050405020304" pitchFamily="18" charset="0"/>
                <a:cs typeface="Times New Roman" panose="02020603050405020304" pitchFamily="18" charset="0"/>
              </a:rPr>
              <a:t>. - Алматы : ЭСПИ, 2021. - 96 </a:t>
            </a:r>
            <a:r>
              <a:rPr lang="ru-RU" dirty="0" smtClean="0">
                <a:latin typeface="Times New Roman" panose="02020603050405020304" pitchFamily="18" charset="0"/>
                <a:cs typeface="Times New Roman" panose="02020603050405020304" pitchFamily="18" charset="0"/>
              </a:rPr>
              <a:t>бет. </a:t>
            </a:r>
            <a:endParaRPr lang="ru-RU"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3568" y="524007"/>
            <a:ext cx="3240360" cy="41506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338857"/>
            <a:ext cx="3816424" cy="4026247"/>
          </a:xfrm>
          <a:solidFill>
            <a:schemeClr val="bg1"/>
          </a:solidFill>
          <a:ln w="19050">
            <a:solidFill>
              <a:srgbClr val="993300"/>
            </a:solidFill>
            <a:prstDash val="sysDash"/>
          </a:ln>
          <a:effectLst>
            <a:glow rad="139700">
              <a:srgbClr val="993300">
                <a:alpha val="40000"/>
              </a:srgbClr>
            </a:glow>
          </a:effectLst>
        </p:spPr>
        <p:txBody>
          <a:bodyPr>
            <a:normAutofit fontScale="62500" lnSpcReduction="20000"/>
          </a:bodyPr>
          <a:lstStyle/>
          <a:p>
            <a:pPr marL="0" indent="0">
              <a:buNone/>
            </a:pPr>
            <a:r>
              <a:rPr lang="ru-RU" sz="1400" dirty="0" smtClean="0">
                <a:latin typeface="Times New Roman" panose="02020603050405020304" pitchFamily="18" charset="0"/>
                <a:cs typeface="Times New Roman" panose="02020603050405020304" pitchFamily="18" charset="0"/>
              </a:rPr>
              <a:t>    </a:t>
            </a:r>
          </a:p>
          <a:p>
            <a:pPr marL="0" indent="0">
              <a:lnSpc>
                <a:spcPct val="120000"/>
              </a:lnSpc>
              <a:buNone/>
            </a:pP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Дене</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тәрбиесі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мұғалімдері</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мен баскетбол </a:t>
            </a:r>
            <a:r>
              <a:rPr lang="ru-RU" sz="2200" dirty="0" err="1" smtClean="0">
                <a:latin typeface="Times New Roman" panose="02020603050405020304" pitchFamily="18" charset="0"/>
                <a:cs typeface="Times New Roman" panose="02020603050405020304" pitchFamily="18" charset="0"/>
              </a:rPr>
              <a:t>жаттықтырушыларына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көмекші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құрал</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міндетін</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атқара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алар</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деп</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a:t>
            </a:r>
            <a:r>
              <a:rPr lang="ru-RU" sz="2200" dirty="0" err="1" smtClean="0">
                <a:latin typeface="Times New Roman" panose="02020603050405020304" pitchFamily="18" charset="0"/>
                <a:cs typeface="Times New Roman" panose="02020603050405020304" pitchFamily="18" charset="0"/>
              </a:rPr>
              <a:t>сынылып</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отырылған</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әдістемелік</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құрал</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мектеп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бағдарламасы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бойынша</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дене</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тәрбиесі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сабақтарында</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секциялық</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сағаттарда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балалар</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жас</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a:t>
            </a:r>
            <a:r>
              <a:rPr lang="ru-RU" sz="2200" dirty="0" err="1" smtClean="0">
                <a:latin typeface="Times New Roman" panose="02020603050405020304" pitchFamily="18" charset="0"/>
                <a:cs typeface="Times New Roman" panose="02020603050405020304" pitchFamily="18" charset="0"/>
              </a:rPr>
              <a:t>спірімдер</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спорт </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мектептеріндегі</a:t>
            </a:r>
            <a:r>
              <a:rPr lang="ru-RU" sz="2200" dirty="0" smtClean="0">
                <a:latin typeface="Times New Roman" panose="02020603050405020304" pitchFamily="18" charset="0"/>
                <a:cs typeface="Times New Roman" panose="02020603050405020304" pitchFamily="18" charset="0"/>
              </a:rPr>
              <a:t>  баскетбол  </a:t>
            </a:r>
            <a:r>
              <a:rPr lang="ru-RU" sz="2200" dirty="0" err="1" smtClean="0">
                <a:latin typeface="Times New Roman" panose="02020603050405020304" pitchFamily="18" charset="0"/>
                <a:cs typeface="Times New Roman" panose="02020603050405020304" pitchFamily="18" charset="0"/>
              </a:rPr>
              <a:t>бөлімінде</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a:t>
            </a:r>
            <a:r>
              <a:rPr lang="ru-RU" sz="2200" dirty="0" err="1" smtClean="0">
                <a:latin typeface="Times New Roman" panose="02020603050405020304" pitchFamily="18" charset="0"/>
                <a:cs typeface="Times New Roman" panose="02020603050405020304" pitchFamily="18" charset="0"/>
              </a:rPr>
              <a:t>тілуге</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тиісті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негізгі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мәселелерді</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қамтыған</a:t>
            </a:r>
            <a:r>
              <a:rPr lang="ru-RU" sz="2200" dirty="0">
                <a:latin typeface="Times New Roman" panose="02020603050405020304" pitchFamily="18" charset="0"/>
                <a:cs typeface="Times New Roman" panose="02020603050405020304" pitchFamily="18" charset="0"/>
              </a:rPr>
              <a:t>. Осы спорт </a:t>
            </a:r>
            <a:r>
              <a:rPr lang="ru-RU" sz="2200" dirty="0" err="1" smtClean="0">
                <a:latin typeface="Times New Roman" panose="02020603050405020304" pitchFamily="18" charset="0"/>
                <a:cs typeface="Times New Roman" panose="02020603050405020304" pitchFamily="18" charset="0"/>
              </a:rPr>
              <a:t>түрінің</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жеке</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ерекшеліктері</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мен </a:t>
            </a:r>
            <a:r>
              <a:rPr lang="ru-RU" sz="2200" dirty="0" err="1" smtClean="0">
                <a:latin typeface="Times New Roman" panose="02020603050405020304" pitchFamily="18" charset="0"/>
                <a:cs typeface="Times New Roman" panose="02020603050405020304" pitchFamily="18" charset="0"/>
              </a:rPr>
              <a:t>оларды</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a:t>
            </a:r>
            <a:r>
              <a:rPr lang="ru-RU" sz="2200" dirty="0" err="1" smtClean="0">
                <a:latin typeface="Times New Roman" panose="02020603050405020304" pitchFamily="18" charset="0"/>
                <a:cs typeface="Times New Roman" panose="02020603050405020304" pitchFamily="18" charset="0"/>
              </a:rPr>
              <a:t>ткізу</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ә</a:t>
            </a:r>
            <a:r>
              <a:rPr lang="ru-RU" sz="2200" dirty="0" err="1" smtClean="0">
                <a:latin typeface="Times New Roman" panose="02020603050405020304" pitchFamily="18" charset="0"/>
                <a:cs typeface="Times New Roman" panose="02020603050405020304" pitchFamily="18" charset="0"/>
              </a:rPr>
              <a:t>дістеріне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сондай-ақ</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спорт  </a:t>
            </a:r>
            <a:r>
              <a:rPr lang="ru-RU" sz="2200" dirty="0" err="1" smtClean="0">
                <a:latin typeface="Times New Roman" panose="02020603050405020304" pitchFamily="18" charset="0"/>
                <a:cs typeface="Times New Roman" panose="02020603050405020304" pitchFamily="18" charset="0"/>
              </a:rPr>
              <a:t>ойындарының</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барлық</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түрлері</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ү</a:t>
            </a:r>
            <a:r>
              <a:rPr lang="ru-RU" sz="2200" dirty="0" err="1" smtClean="0">
                <a:latin typeface="Times New Roman" panose="02020603050405020304" pitchFamily="18" charset="0"/>
                <a:cs typeface="Times New Roman" panose="02020603050405020304" pitchFamily="18" charset="0"/>
              </a:rPr>
              <a:t>шін</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өте</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болатын</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техникалық</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тәсілдер</a:t>
            </a:r>
            <a:r>
              <a:rPr lang="ru-RU" sz="2200" dirty="0" smtClean="0">
                <a:latin typeface="Times New Roman" panose="02020603050405020304" pitchFamily="18" charset="0"/>
                <a:cs typeface="Times New Roman" panose="02020603050405020304" pitchFamily="18" charset="0"/>
              </a:rPr>
              <a:t>  мен  </a:t>
            </a:r>
            <a:r>
              <a:rPr lang="ru-RU" sz="2200" dirty="0" err="1" smtClean="0">
                <a:latin typeface="Times New Roman" panose="02020603050405020304" pitchFamily="18" charset="0"/>
                <a:cs typeface="Times New Roman" panose="02020603050405020304" pitchFamily="18" charset="0"/>
              </a:rPr>
              <a:t>тактикалық</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даярлыққа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авторлар</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біршама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тоқталған</a:t>
            </a:r>
            <a:r>
              <a:rPr lang="ru-RU" sz="2200" dirty="0" smtClean="0">
                <a:latin typeface="Times New Roman" panose="02020603050405020304" pitchFamily="18" charset="0"/>
                <a:cs typeface="Times New Roman" panose="02020603050405020304" pitchFamily="18" charset="0"/>
              </a:rPr>
              <a:t>.</a:t>
            </a:r>
          </a:p>
          <a:p>
            <a:pPr marL="0" indent="0">
              <a:lnSpc>
                <a:spcPct val="120000"/>
              </a:lnSpc>
              <a:buNone/>
            </a:pPr>
            <a:r>
              <a:rPr lang="kk-KZ" sz="2200" dirty="0">
                <a:latin typeface="Times New Roman" panose="02020603050405020304" pitchFamily="18" charset="0"/>
                <a:cs typeface="Times New Roman" panose="02020603050405020304" pitchFamily="18" charset="0"/>
              </a:rPr>
              <a:t> </a:t>
            </a:r>
            <a:r>
              <a:rPr lang="kk-KZ"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marL="0" indent="0">
              <a:lnSpc>
                <a:spcPct val="120000"/>
              </a:lnSpc>
              <a:buNone/>
            </a:pP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kk-KZ" sz="2000" dirty="0" smtClean="0">
              <a:latin typeface="Times New Roman" pitchFamily="18" charset="0"/>
              <a:cs typeface="Times New Roman" pitchFamily="18" charset="0"/>
            </a:endParaRPr>
          </a:p>
        </p:txBody>
      </p:sp>
      <p:sp>
        <p:nvSpPr>
          <p:cNvPr id="4" name="Текст 3"/>
          <p:cNvSpPr>
            <a:spLocks noGrp="1"/>
          </p:cNvSpPr>
          <p:nvPr>
            <p:ph type="body" sz="half" idx="2"/>
          </p:nvPr>
        </p:nvSpPr>
        <p:spPr>
          <a:xfrm>
            <a:off x="3131840" y="4797152"/>
            <a:ext cx="3744416" cy="1884178"/>
          </a:xfrm>
          <a:solidFill>
            <a:schemeClr val="bg1"/>
          </a:solidFill>
          <a:ln w="19050">
            <a:solidFill>
              <a:srgbClr val="D16663"/>
            </a:solidFill>
            <a:prstDash val="sysDash"/>
          </a:ln>
          <a:effectLst>
            <a:glow rad="101600">
              <a:srgbClr val="993300">
                <a:alpha val="40000"/>
              </a:srgbClr>
            </a:glow>
          </a:effectLst>
        </p:spPr>
        <p:txBody>
          <a:bodyPr>
            <a:noAutofit/>
          </a:bodyPr>
          <a:lstStyle/>
          <a:p>
            <a:r>
              <a:rPr lang="ru-RU" dirty="0">
                <a:latin typeface="Times New Roman" panose="02020603050405020304" pitchFamily="18" charset="0"/>
                <a:cs typeface="Times New Roman" panose="02020603050405020304" pitchFamily="18" charset="0"/>
              </a:rPr>
              <a:t>75.566я73</a:t>
            </a:r>
          </a:p>
          <a:p>
            <a:r>
              <a:rPr lang="ru-RU" dirty="0">
                <a:latin typeface="Times New Roman" panose="02020603050405020304" pitchFamily="18" charset="0"/>
                <a:cs typeface="Times New Roman" panose="02020603050405020304" pitchFamily="18" charset="0"/>
              </a:rPr>
              <a:t>Т 14</a:t>
            </a:r>
          </a:p>
          <a:p>
            <a:r>
              <a:rPr lang="ru-RU" dirty="0" err="1">
                <a:latin typeface="Times New Roman" panose="02020603050405020304" pitchFamily="18" charset="0"/>
                <a:cs typeface="Times New Roman" panose="02020603050405020304" pitchFamily="18" charset="0"/>
              </a:rPr>
              <a:t>Тайжанов</a:t>
            </a:r>
            <a:r>
              <a:rPr lang="ru-RU" dirty="0">
                <a:latin typeface="Times New Roman" panose="02020603050405020304" pitchFamily="18" charset="0"/>
                <a:cs typeface="Times New Roman" panose="02020603050405020304" pitchFamily="18" charset="0"/>
              </a:rPr>
              <a:t>, С.  </a:t>
            </a:r>
          </a:p>
          <a:p>
            <a:r>
              <a:rPr lang="ru-RU" dirty="0" smtClean="0">
                <a:latin typeface="Times New Roman" panose="02020603050405020304" pitchFamily="18" charset="0"/>
                <a:cs typeface="Times New Roman" panose="02020603050405020304" pitchFamily="18" charset="0"/>
              </a:rPr>
              <a:t>Баскетбол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Сыныптан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ұйымдастырушылар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бапкерлерге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әдістемелік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оқу-әдістемелік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құралы</a:t>
            </a:r>
            <a:r>
              <a:rPr lang="ru-RU" dirty="0">
                <a:latin typeface="Times New Roman" panose="02020603050405020304" pitchFamily="18" charset="0"/>
                <a:cs typeface="Times New Roman" panose="02020603050405020304" pitchFamily="18" charset="0"/>
              </a:rPr>
              <a:t> / С. </a:t>
            </a:r>
            <a:r>
              <a:rPr lang="ru-RU" dirty="0" err="1">
                <a:latin typeface="Times New Roman" panose="02020603050405020304" pitchFamily="18" charset="0"/>
                <a:cs typeface="Times New Roman" panose="02020603050405020304" pitchFamily="18" charset="0"/>
              </a:rPr>
              <a:t>Тайжанов</a:t>
            </a:r>
            <a:r>
              <a:rPr lang="ru-RU" dirty="0">
                <a:latin typeface="Times New Roman" panose="02020603050405020304" pitchFamily="18" charset="0"/>
                <a:cs typeface="Times New Roman" panose="02020603050405020304" pitchFamily="18" charset="0"/>
              </a:rPr>
              <a:t>. - Алматы : ЭСПИ, 2021. - 130 </a:t>
            </a:r>
            <a:r>
              <a:rPr lang="ru-RU" dirty="0" smtClean="0">
                <a:latin typeface="Times New Roman" panose="02020603050405020304" pitchFamily="18" charset="0"/>
                <a:cs typeface="Times New Roman" panose="02020603050405020304" pitchFamily="18" charset="0"/>
              </a:rPr>
              <a:t>бет.</a:t>
            </a:r>
            <a:endParaRPr lang="ru-RU"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1005" y="476672"/>
            <a:ext cx="3168352" cy="3888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7984" y="273049"/>
            <a:ext cx="3960440" cy="3934247"/>
          </a:xfrm>
          <a:solidFill>
            <a:schemeClr val="bg1"/>
          </a:solidFill>
          <a:ln w="19050">
            <a:solidFill>
              <a:srgbClr val="008080"/>
            </a:solidFill>
            <a:prstDash val="sysDash"/>
          </a:ln>
          <a:effectLst>
            <a:glow rad="101600">
              <a:schemeClr val="accent3">
                <a:satMod val="175000"/>
                <a:alpha val="40000"/>
              </a:schemeClr>
            </a:glow>
          </a:effectLst>
        </p:spPr>
        <p:txBody>
          <a:bodyPr>
            <a:normAutofit lnSpcReduction="10000"/>
          </a:bodyPr>
          <a:lstStyle/>
          <a:p>
            <a:pPr marL="0" indent="0">
              <a:buNone/>
            </a:pPr>
            <a:r>
              <a:rPr lang="ru-RU" sz="1400" dirty="0" smtClean="0"/>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Футбол </a:t>
            </a:r>
            <a:r>
              <a:rPr lang="ru-RU" sz="1400" dirty="0" smtClean="0"/>
              <a:t> </a:t>
            </a:r>
            <a:r>
              <a:rPr lang="ru-RU" sz="1400" dirty="0" err="1" smtClean="0">
                <a:latin typeface="Times New Roman" panose="02020603050405020304" pitchFamily="18" charset="0"/>
                <a:cs typeface="Times New Roman" panose="02020603050405020304" pitchFamily="18" charset="0"/>
              </a:rPr>
              <a:t>жер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бетінде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кең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тараған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сүйікті</a:t>
            </a:r>
            <a:r>
              <a:rPr lang="ru-RU" sz="1400" dirty="0" smtClean="0">
                <a:latin typeface="Times New Roman" panose="02020603050405020304" pitchFamily="18" charset="0"/>
                <a:cs typeface="Times New Roman" panose="02020603050405020304" pitchFamily="18" charset="0"/>
              </a:rPr>
              <a:t> спорт </a:t>
            </a:r>
            <a:r>
              <a:rPr lang="ru-RU" sz="1400" dirty="0" err="1" smtClean="0">
                <a:latin typeface="Times New Roman" panose="02020603050405020304" pitchFamily="18" charset="0"/>
                <a:cs typeface="Times New Roman" panose="02020603050405020304" pitchFamily="18" charset="0"/>
              </a:rPr>
              <a:t>ойындарының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бірден-бірі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бекерден-бекер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айтылмаған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Спортшылар</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жанкүйерлерді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футболдың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қарапайымдылығы</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тартымдылығы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ойыншылардың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шеберлігі</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қиыннан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қиыстырып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жол</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таба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білуі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өзіне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ерекше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тартады</a:t>
            </a:r>
            <a:r>
              <a:rPr lang="ru-RU" sz="1400" dirty="0" smtClean="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тәрбиесі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мұғалімдері</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бапкерлерге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көмекші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есебінде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ұсынылып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отырган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дістемелік</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ұрал</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мектеп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тәрбиесі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сабақтарында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секциялық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сағаттарда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ткізуге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тиісті</a:t>
            </a:r>
            <a:r>
              <a:rPr lang="ru-RU" sz="1400" dirty="0" smtClean="0">
                <a:latin typeface="Times New Roman" panose="02020603050405020304" pitchFamily="18" charset="0"/>
                <a:cs typeface="Times New Roman" panose="02020603050405020304" pitchFamily="18" charset="0"/>
              </a:rPr>
              <a:t>  футбол </a:t>
            </a:r>
            <a:r>
              <a:rPr lang="ru-RU" sz="1400" dirty="0" err="1" smtClean="0">
                <a:latin typeface="Times New Roman" panose="02020603050405020304" pitchFamily="18" charset="0"/>
                <a:cs typeface="Times New Roman" panose="02020603050405020304" pitchFamily="18" charset="0"/>
              </a:rPr>
              <a:t>ойынының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жеке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ерекшеліктері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әдіс</a:t>
            </a:r>
            <a:r>
              <a:rPr lang="ru-RU" sz="1400" dirty="0" smtClean="0">
                <a:latin typeface="Times New Roman" panose="02020603050405020304" pitchFamily="18" charset="0"/>
                <a:cs typeface="Times New Roman" panose="02020603050405020304" pitchFamily="18" charset="0"/>
              </a:rPr>
              <a:t> – </a:t>
            </a:r>
            <a:r>
              <a:rPr lang="ru-RU" sz="1400" dirty="0" err="1" smtClean="0">
                <a:latin typeface="Times New Roman" panose="02020603050405020304" pitchFamily="18" charset="0"/>
                <a:cs typeface="Times New Roman" panose="02020603050405020304" pitchFamily="18" charset="0"/>
              </a:rPr>
              <a:t>тәсілдерінің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қыры</a:t>
            </a:r>
            <a:r>
              <a:rPr lang="ru-RU" sz="1400" dirty="0" smtClean="0">
                <a:latin typeface="Times New Roman" panose="02020603050405020304" pitchFamily="18" charset="0"/>
                <a:cs typeface="Times New Roman" panose="02020603050405020304" pitchFamily="18" charset="0"/>
              </a:rPr>
              <a:t> мен сыры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оларды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ткізу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әдістеріне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техникалық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дістер</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тактикалық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тәсілдерге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авторлар</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біршама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тоқталған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суреттер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берілген</a:t>
            </a:r>
            <a:r>
              <a:rPr lang="ru-RU" sz="1400" dirty="0">
                <a:latin typeface="Times New Roman" panose="02020603050405020304" pitchFamily="18" charset="0"/>
                <a:cs typeface="Times New Roman" panose="02020603050405020304" pitchFamily="18" charset="0"/>
              </a:rPr>
              <a:t>.</a:t>
            </a:r>
          </a:p>
          <a:p>
            <a:pPr marL="0" indent="0">
              <a:buNone/>
            </a:pPr>
            <a:r>
              <a:rPr lang="ru-RU" sz="1400" dirty="0"/>
              <a:t/>
            </a:r>
            <a:br>
              <a:rPr lang="ru-RU" sz="1400" dirty="0"/>
            </a:br>
            <a:endParaRPr lang="ru-RU" sz="1400" dirty="0" smtClean="0">
              <a:latin typeface="Times New Roman" pitchFamily="18" charset="0"/>
              <a:cs typeface="Times New Roman" pitchFamily="18" charset="0"/>
            </a:endParaRPr>
          </a:p>
        </p:txBody>
      </p:sp>
      <p:sp>
        <p:nvSpPr>
          <p:cNvPr id="4" name="Текст 3"/>
          <p:cNvSpPr>
            <a:spLocks noGrp="1"/>
          </p:cNvSpPr>
          <p:nvPr>
            <p:ph type="body" sz="half" idx="2"/>
          </p:nvPr>
        </p:nvSpPr>
        <p:spPr>
          <a:xfrm>
            <a:off x="2411760" y="4725144"/>
            <a:ext cx="4104456" cy="1944216"/>
          </a:xfrm>
          <a:solidFill>
            <a:schemeClr val="bg1"/>
          </a:solidFill>
          <a:ln w="19050">
            <a:solidFill>
              <a:srgbClr val="008080"/>
            </a:solidFill>
            <a:prstDash val="sysDash"/>
          </a:ln>
          <a:effectLst>
            <a:glow rad="101600">
              <a:schemeClr val="accent3">
                <a:satMod val="175000"/>
                <a:alpha val="40000"/>
              </a:schemeClr>
            </a:glow>
          </a:effectLst>
        </p:spPr>
        <p:txBody>
          <a:bodyPr>
            <a:noAutofit/>
          </a:bodyPr>
          <a:lstStyle/>
          <a:p>
            <a:r>
              <a:rPr lang="ru-RU" dirty="0">
                <a:latin typeface="Times New Roman" panose="02020603050405020304" pitchFamily="18" charset="0"/>
                <a:cs typeface="Times New Roman" panose="02020603050405020304" pitchFamily="18" charset="0"/>
              </a:rPr>
              <a:t>75.578я73</a:t>
            </a:r>
          </a:p>
          <a:p>
            <a:r>
              <a:rPr lang="ru-RU" dirty="0">
                <a:latin typeface="Times New Roman" panose="02020603050405020304" pitchFamily="18" charset="0"/>
                <a:cs typeface="Times New Roman" panose="02020603050405020304" pitchFamily="18" charset="0"/>
              </a:rPr>
              <a:t>Т 14</a:t>
            </a:r>
          </a:p>
          <a:p>
            <a:r>
              <a:rPr lang="ru-RU" dirty="0" err="1">
                <a:latin typeface="Times New Roman" panose="02020603050405020304" pitchFamily="18" charset="0"/>
                <a:cs typeface="Times New Roman" panose="02020603050405020304" pitchFamily="18" charset="0"/>
              </a:rPr>
              <a:t>Тайжанов</a:t>
            </a:r>
            <a:r>
              <a:rPr lang="ru-RU" dirty="0">
                <a:latin typeface="Times New Roman" panose="02020603050405020304" pitchFamily="18" charset="0"/>
                <a:cs typeface="Times New Roman" panose="02020603050405020304" pitchFamily="18" charset="0"/>
              </a:rPr>
              <a:t>, С.  </a:t>
            </a:r>
          </a:p>
          <a:p>
            <a:r>
              <a:rPr lang="ru-RU" dirty="0" smtClean="0">
                <a:latin typeface="Times New Roman" panose="02020603050405020304" pitchFamily="18" charset="0"/>
                <a:cs typeface="Times New Roman" panose="02020603050405020304" pitchFamily="18" charset="0"/>
              </a:rPr>
              <a:t>Футбол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Сыныптан</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тыс</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ұйымдастырушылар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бапкерлерге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әдістемелік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көмекші</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құрал</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оқу-әдістемелік</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құралы</a:t>
            </a:r>
            <a:r>
              <a:rPr lang="ru-RU" dirty="0">
                <a:latin typeface="Times New Roman" panose="02020603050405020304" pitchFamily="18" charset="0"/>
                <a:cs typeface="Times New Roman" panose="02020603050405020304" pitchFamily="18" charset="0"/>
              </a:rPr>
              <a:t> / С. </a:t>
            </a:r>
            <a:r>
              <a:rPr lang="ru-RU" dirty="0" err="1">
                <a:latin typeface="Times New Roman" panose="02020603050405020304" pitchFamily="18" charset="0"/>
                <a:cs typeface="Times New Roman" panose="02020603050405020304" pitchFamily="18" charset="0"/>
              </a:rPr>
              <a:t>Тайжанов</a:t>
            </a:r>
            <a:r>
              <a:rPr lang="ru-RU" dirty="0">
                <a:latin typeface="Times New Roman" panose="02020603050405020304" pitchFamily="18" charset="0"/>
                <a:cs typeface="Times New Roman" panose="02020603050405020304" pitchFamily="18" charset="0"/>
              </a:rPr>
              <a:t>, С. Б. </a:t>
            </a:r>
            <a:r>
              <a:rPr lang="ru-RU" dirty="0" err="1">
                <a:latin typeface="Times New Roman" panose="02020603050405020304" pitchFamily="18" charset="0"/>
                <a:cs typeface="Times New Roman" panose="02020603050405020304" pitchFamily="18" charset="0"/>
              </a:rPr>
              <a:t>Қарақов</a:t>
            </a:r>
            <a:r>
              <a:rPr lang="ru-RU" dirty="0">
                <a:latin typeface="Times New Roman" panose="02020603050405020304" pitchFamily="18" charset="0"/>
                <a:cs typeface="Times New Roman" panose="02020603050405020304" pitchFamily="18" charset="0"/>
              </a:rPr>
              <a:t>, Д. С. </a:t>
            </a:r>
            <a:r>
              <a:rPr lang="ru-RU" dirty="0" err="1">
                <a:latin typeface="Times New Roman" panose="02020603050405020304" pitchFamily="18" charset="0"/>
                <a:cs typeface="Times New Roman" panose="02020603050405020304" pitchFamily="18" charset="0"/>
              </a:rPr>
              <a:t>Тайжанов</a:t>
            </a:r>
            <a:r>
              <a:rPr lang="ru-RU" dirty="0">
                <a:latin typeface="Times New Roman" panose="02020603050405020304" pitchFamily="18" charset="0"/>
                <a:cs typeface="Times New Roman" panose="02020603050405020304" pitchFamily="18" charset="0"/>
              </a:rPr>
              <a:t>. - Алматы : ЭСПИ, 2021. - 100 </a:t>
            </a:r>
            <a:r>
              <a:rPr lang="ru-RU" dirty="0" smtClean="0">
                <a:latin typeface="Times New Roman" panose="02020603050405020304" pitchFamily="18" charset="0"/>
                <a:cs typeface="Times New Roman" panose="02020603050405020304" pitchFamily="18" charset="0"/>
              </a:rPr>
              <a:t>бет. </a:t>
            </a:r>
            <a:endParaRPr lang="ru-RU"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13480" y="476671"/>
            <a:ext cx="3140284" cy="3730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5976" y="332656"/>
            <a:ext cx="4464496" cy="4104456"/>
          </a:xfrm>
          <a:solidFill>
            <a:schemeClr val="bg1"/>
          </a:solidFill>
          <a:ln w="19050">
            <a:solidFill>
              <a:srgbClr val="990033"/>
            </a:solidFill>
            <a:prstDash val="sysDash"/>
          </a:ln>
          <a:effectLst>
            <a:glow rad="228600">
              <a:schemeClr val="accent2">
                <a:satMod val="175000"/>
                <a:alpha val="40000"/>
              </a:schemeClr>
            </a:glow>
          </a:effectLst>
        </p:spPr>
        <p:txBody>
          <a:bodyPr>
            <a:normAutofit/>
          </a:bodyPr>
          <a:lstStyle/>
          <a:p>
            <a:pPr marL="0" indent="0">
              <a:buNone/>
            </a:pPr>
            <a:r>
              <a:rPr lang="ru-RU" sz="2000" dirty="0" smtClean="0"/>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a:t>
            </a:r>
            <a:r>
              <a:rPr lang="ru-RU" sz="1400" dirty="0" err="1" smtClean="0">
                <a:latin typeface="Times New Roman" panose="02020603050405020304" pitchFamily="18" charset="0"/>
                <a:cs typeface="Times New Roman" panose="02020603050405020304" pitchFamily="18" charset="0"/>
              </a:rPr>
              <a:t>сынылған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оқу-әдістемелік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дене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тәрбиесі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тәрбие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үдерісінің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бөлігі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ретінде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жоғарғы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орындарында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білім</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алушыларының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педагогикалық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дістемелік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дайындық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мәселелеріне</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Қазақстан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Республикасы</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Білім</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ғылым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министрлігінің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бекіткен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жоғары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орындарына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арналған</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a:t>
            </a:r>
            <a:r>
              <a:rPr lang="ru-RU" sz="1400" dirty="0" err="1">
                <a:latin typeface="Times New Roman" panose="02020603050405020304" pitchFamily="18" charset="0"/>
                <a:cs typeface="Times New Roman" panose="02020603050405020304" pitchFamily="18" charset="0"/>
              </a:rPr>
              <a:t>Дене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шынықтыру</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пәні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білім</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беру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стандарттары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мен </a:t>
            </a:r>
            <a:r>
              <a:rPr lang="ru-RU" sz="1400" dirty="0" err="1" smtClean="0">
                <a:latin typeface="Times New Roman" panose="02020603050405020304" pitchFamily="18" charset="0"/>
                <a:cs typeface="Times New Roman" panose="02020603050405020304" pitchFamily="18" charset="0"/>
              </a:rPr>
              <a:t>типтік</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оқу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бағдарламасына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сәйкес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құрастырылған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Оқу-әдістемелік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иллюстрациялық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материалдармен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жабдықталып</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арнайы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құрастырылған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дістемелік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ұсыныстар</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негізінде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озық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арнайы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әдістемелер</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a:t>
            </a:r>
            <a:r>
              <a:rPr lang="ru-RU" sz="1400" dirty="0" err="1" smtClean="0">
                <a:latin typeface="Times New Roman" panose="02020603050405020304" pitchFamily="18" charset="0"/>
                <a:cs typeface="Times New Roman" panose="02020603050405020304" pitchFamily="18" charset="0"/>
              </a:rPr>
              <a:t>сынылған</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құралы</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жоғары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орындарының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дене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шынықтыру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спорт  </a:t>
            </a:r>
            <a:r>
              <a:rPr lang="ru-RU" sz="1400" dirty="0" err="1" smtClean="0">
                <a:latin typeface="Times New Roman" panose="02020603050405020304" pitchFamily="18" charset="0"/>
                <a:cs typeface="Times New Roman" panose="02020603050405020304" pitchFamily="18" charset="0"/>
              </a:rPr>
              <a:t>мамандығы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бойынша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білім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алушылар</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оқытушыларына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a:t>
            </a:r>
          </a:p>
        </p:txBody>
      </p:sp>
      <p:sp>
        <p:nvSpPr>
          <p:cNvPr id="4" name="Текст 3"/>
          <p:cNvSpPr>
            <a:spLocks noGrp="1"/>
          </p:cNvSpPr>
          <p:nvPr>
            <p:ph type="body" sz="half" idx="2"/>
          </p:nvPr>
        </p:nvSpPr>
        <p:spPr>
          <a:xfrm>
            <a:off x="3275856" y="4797152"/>
            <a:ext cx="3384376" cy="1728192"/>
          </a:xfrm>
          <a:solidFill>
            <a:schemeClr val="bg1"/>
          </a:solidFill>
          <a:ln w="19050">
            <a:solidFill>
              <a:srgbClr val="990033"/>
            </a:solidFill>
            <a:prstDash val="sysDash"/>
          </a:ln>
          <a:effectLst>
            <a:glow rad="228600">
              <a:schemeClr val="accent2">
                <a:satMod val="175000"/>
                <a:alpha val="40000"/>
              </a:schemeClr>
            </a:glow>
          </a:effectLst>
        </p:spPr>
        <p:txBody>
          <a:bodyPr>
            <a:noAutofit/>
          </a:bodyPr>
          <a:lstStyle/>
          <a:p>
            <a:r>
              <a:rPr lang="ru-RU" dirty="0">
                <a:latin typeface="Times New Roman" panose="02020603050405020304" pitchFamily="18" charset="0"/>
                <a:cs typeface="Times New Roman" panose="02020603050405020304" pitchFamily="18" charset="0"/>
              </a:rPr>
              <a:t>75я73</a:t>
            </a:r>
          </a:p>
          <a:p>
            <a:r>
              <a:rPr lang="ru-RU" dirty="0">
                <a:latin typeface="Times New Roman" panose="02020603050405020304" pitchFamily="18" charset="0"/>
                <a:cs typeface="Times New Roman" panose="02020603050405020304" pitchFamily="18" charset="0"/>
              </a:rPr>
              <a:t>М 21</a:t>
            </a:r>
          </a:p>
          <a:p>
            <a:r>
              <a:rPr lang="ru-RU" dirty="0" err="1">
                <a:latin typeface="Times New Roman" panose="02020603050405020304" pitchFamily="18" charset="0"/>
                <a:cs typeface="Times New Roman" panose="02020603050405020304" pitchFamily="18" charset="0"/>
              </a:rPr>
              <a:t>Марчибаева</a:t>
            </a:r>
            <a:r>
              <a:rPr lang="ru-RU" dirty="0">
                <a:latin typeface="Times New Roman" panose="02020603050405020304" pitchFamily="18" charset="0"/>
                <a:cs typeface="Times New Roman" panose="02020603050405020304" pitchFamily="18" charset="0"/>
              </a:rPr>
              <a:t>, Ұ. С. </a:t>
            </a:r>
          </a:p>
          <a:p>
            <a:r>
              <a:rPr lang="ru-RU" dirty="0" err="1" smtClean="0">
                <a:latin typeface="Times New Roman" panose="02020603050405020304" pitchFamily="18" charset="0"/>
                <a:cs typeface="Times New Roman" panose="02020603050405020304" pitchFamily="18" charset="0"/>
              </a:rPr>
              <a:t>Дене</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шынықтыру</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оқу-әдістемелік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a:t>
            </a:r>
            <a:r>
              <a:rPr lang="ru-RU" dirty="0" err="1" smtClean="0">
                <a:latin typeface="Times New Roman" panose="02020603050405020304" pitchFamily="18" charset="0"/>
                <a:cs typeface="Times New Roman" panose="02020603050405020304" pitchFamily="18" charset="0"/>
              </a:rPr>
              <a:t>ұрал</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Ұ. С. </a:t>
            </a:r>
            <a:r>
              <a:rPr lang="ru-RU" dirty="0" err="1">
                <a:latin typeface="Times New Roman" panose="02020603050405020304" pitchFamily="18" charset="0"/>
                <a:cs typeface="Times New Roman" panose="02020603050405020304" pitchFamily="18" charset="0"/>
              </a:rPr>
              <a:t>Марчибаева</a:t>
            </a:r>
            <a:r>
              <a:rPr lang="ru-RU" dirty="0">
                <a:latin typeface="Times New Roman" panose="02020603050405020304" pitchFamily="18" charset="0"/>
                <a:cs typeface="Times New Roman" panose="02020603050405020304" pitchFamily="18" charset="0"/>
              </a:rPr>
              <a:t>. - Алматы : ЭСПИ, 2021. - 112 </a:t>
            </a:r>
            <a:r>
              <a:rPr lang="ru-RU" dirty="0" smtClean="0">
                <a:latin typeface="Times New Roman" panose="02020603050405020304" pitchFamily="18" charset="0"/>
                <a:cs typeface="Times New Roman" panose="02020603050405020304" pitchFamily="18" charset="0"/>
              </a:rPr>
              <a:t>бет. </a:t>
            </a:r>
            <a:endParaRPr lang="ru-RU"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476672"/>
            <a:ext cx="3196145" cy="3960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3968" y="504405"/>
            <a:ext cx="4032448" cy="3500659"/>
          </a:xfrm>
          <a:solidFill>
            <a:schemeClr val="bg1"/>
          </a:solidFill>
          <a:ln>
            <a:solidFill>
              <a:schemeClr val="accent5">
                <a:lumMod val="75000"/>
              </a:schemeClr>
            </a:solidFill>
            <a:prstDash val="sysDash"/>
          </a:ln>
          <a:effectLst>
            <a:glow rad="139700">
              <a:schemeClr val="accent5">
                <a:satMod val="175000"/>
                <a:alpha val="40000"/>
              </a:schemeClr>
            </a:glow>
          </a:effectLst>
        </p:spPr>
        <p:txBody>
          <a:bodyPr>
            <a:normAutofit/>
          </a:bodyPr>
          <a:lstStyle/>
          <a:p>
            <a:pPr marL="0" indent="0">
              <a:buNone/>
            </a:pPr>
            <a:r>
              <a:rPr lang="ru-RU" sz="1400" dirty="0" smtClean="0"/>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учебном </a:t>
            </a:r>
            <a:r>
              <a:rPr lang="ru-RU" sz="1400" dirty="0" smtClean="0">
                <a:latin typeface="Times New Roman" panose="02020603050405020304" pitchFamily="18" charset="0"/>
                <a:cs typeface="Times New Roman" panose="02020603050405020304" pitchFamily="18" charset="0"/>
              </a:rPr>
              <a:t> пособии </a:t>
            </a:r>
            <a:r>
              <a:rPr lang="ru-RU" sz="1400" dirty="0">
                <a:latin typeface="Times New Roman" panose="02020603050405020304" pitchFamily="18" charset="0"/>
                <a:cs typeface="Times New Roman" panose="02020603050405020304" pitchFamily="18" charset="0"/>
              </a:rPr>
              <a:t>в </a:t>
            </a:r>
            <a:r>
              <a:rPr lang="ru-RU" sz="1400" dirty="0" smtClean="0">
                <a:latin typeface="Times New Roman" panose="02020603050405020304" pitchFamily="18" charset="0"/>
                <a:cs typeface="Times New Roman" panose="02020603050405020304" pitchFamily="18" charset="0"/>
              </a:rPr>
              <a:t> соответствии </a:t>
            </a:r>
            <a:r>
              <a:rPr lang="ru-RU" sz="1400" dirty="0">
                <a:latin typeface="Times New Roman" panose="02020603050405020304" pitchFamily="18" charset="0"/>
                <a:cs typeface="Times New Roman" panose="02020603050405020304" pitchFamily="18" charset="0"/>
              </a:rPr>
              <a:t>с </a:t>
            </a:r>
            <a:r>
              <a:rPr lang="ru-RU" sz="1400" dirty="0" smtClean="0">
                <a:latin typeface="Times New Roman" panose="02020603050405020304" pitchFamily="18" charset="0"/>
                <a:cs typeface="Times New Roman" panose="02020603050405020304" pitchFamily="18" charset="0"/>
              </a:rPr>
              <a:t> типовой </a:t>
            </a:r>
            <a:r>
              <a:rPr lang="ru-RU" sz="1400" dirty="0">
                <a:latin typeface="Times New Roman" panose="02020603050405020304" pitchFamily="18" charset="0"/>
                <a:cs typeface="Times New Roman" panose="02020603050405020304" pitchFamily="18" charset="0"/>
              </a:rPr>
              <a:t>программой по предмету «физическая культура» представлен </a:t>
            </a:r>
            <a:r>
              <a:rPr lang="ru-RU" sz="1400" dirty="0" smtClean="0">
                <a:latin typeface="Times New Roman" panose="02020603050405020304" pitchFamily="18" charset="0"/>
                <a:cs typeface="Times New Roman" panose="02020603050405020304" pitchFamily="18" charset="0"/>
              </a:rPr>
              <a:t> теоретический</a:t>
            </a:r>
            <a:r>
              <a:rPr lang="ru-RU" sz="1400" dirty="0">
                <a:latin typeface="Times New Roman" panose="02020603050405020304" pitchFamily="18" charset="0"/>
                <a:cs typeface="Times New Roman" panose="02020603050405020304" pitchFamily="18" charset="0"/>
              </a:rPr>
              <a:t>, практический материал. В </a:t>
            </a:r>
            <a:r>
              <a:rPr lang="ru-RU" sz="1400" dirty="0" smtClean="0">
                <a:latin typeface="Times New Roman" panose="02020603050405020304" pitchFamily="18" charset="0"/>
                <a:cs typeface="Times New Roman" panose="02020603050405020304" pitchFamily="18" charset="0"/>
              </a:rPr>
              <a:t> теоретическом  материале </a:t>
            </a:r>
            <a:r>
              <a:rPr lang="ru-RU" sz="1400" dirty="0">
                <a:latin typeface="Times New Roman" panose="02020603050405020304" pitchFamily="18" charset="0"/>
                <a:cs typeface="Times New Roman" panose="02020603050405020304" pitchFamily="18" charset="0"/>
              </a:rPr>
              <a:t>рассмотрены </a:t>
            </a:r>
            <a:r>
              <a:rPr lang="ru-RU" sz="1400" dirty="0" smtClean="0">
                <a:latin typeface="Times New Roman" panose="02020603050405020304" pitchFamily="18" charset="0"/>
                <a:cs typeface="Times New Roman" panose="02020603050405020304" pitchFamily="18" charset="0"/>
              </a:rPr>
              <a:t> основные  понятия  </a:t>
            </a:r>
            <a:r>
              <a:rPr lang="ru-RU" sz="1400" dirty="0">
                <a:latin typeface="Times New Roman" panose="02020603050405020304" pitchFamily="18" charset="0"/>
                <a:cs typeface="Times New Roman" panose="02020603050405020304" pitchFamily="18" charset="0"/>
              </a:rPr>
              <a:t>физической </a:t>
            </a:r>
            <a:r>
              <a:rPr lang="ru-RU" sz="1400" dirty="0" smtClean="0">
                <a:latin typeface="Times New Roman" panose="02020603050405020304" pitchFamily="18" charset="0"/>
                <a:cs typeface="Times New Roman" panose="02020603050405020304" pitchFamily="18" charset="0"/>
              </a:rPr>
              <a:t>культуры  и  </a:t>
            </a:r>
            <a:r>
              <a:rPr lang="ru-RU" sz="1400" dirty="0">
                <a:latin typeface="Times New Roman" panose="02020603050405020304" pitchFamily="18" charset="0"/>
                <a:cs typeface="Times New Roman" panose="02020603050405020304" pitchFamily="18" charset="0"/>
              </a:rPr>
              <a:t>спорта, </a:t>
            </a:r>
            <a:r>
              <a:rPr lang="ru-RU" sz="1400" dirty="0" err="1">
                <a:latin typeface="Times New Roman" panose="02020603050405020304" pitchFamily="18" charset="0"/>
                <a:cs typeface="Times New Roman" panose="02020603050405020304" pitchFamily="18" charset="0"/>
              </a:rPr>
              <a:t>расскрыты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проблемы</a:t>
            </a:r>
            <a:r>
              <a:rPr lang="ru-RU" sz="1400" dirty="0">
                <a:latin typeface="Times New Roman" panose="02020603050405020304" pitchFamily="18" charset="0"/>
                <a:cs typeface="Times New Roman" panose="02020603050405020304" pitchFamily="18" charset="0"/>
              </a:rPr>
              <a:t>, стоящие </a:t>
            </a:r>
            <a:r>
              <a:rPr lang="ru-RU" sz="1400" dirty="0" smtClean="0">
                <a:latin typeface="Times New Roman" panose="02020603050405020304" pitchFamily="18" charset="0"/>
                <a:cs typeface="Times New Roman" panose="02020603050405020304" pitchFamily="18" charset="0"/>
              </a:rPr>
              <a:t> в  вузовской  </a:t>
            </a:r>
            <a:r>
              <a:rPr lang="ru-RU" sz="1400" dirty="0">
                <a:latin typeface="Times New Roman" panose="02020603050405020304" pitchFamily="18" charset="0"/>
                <a:cs typeface="Times New Roman" panose="02020603050405020304" pitchFamily="18" charset="0"/>
              </a:rPr>
              <a:t>физической </a:t>
            </a:r>
            <a:r>
              <a:rPr lang="ru-RU" sz="1400" dirty="0" smtClean="0">
                <a:latin typeface="Times New Roman" panose="02020603050405020304" pitchFamily="18" charset="0"/>
                <a:cs typeface="Times New Roman" panose="02020603050405020304" pitchFamily="18" charset="0"/>
              </a:rPr>
              <a:t> культуре </a:t>
            </a:r>
            <a:r>
              <a:rPr lang="ru-RU" sz="1400" dirty="0">
                <a:latin typeface="Times New Roman" panose="02020603050405020304" pitchFamily="18" charset="0"/>
                <a:cs typeface="Times New Roman" panose="02020603050405020304" pitchFamily="18" charset="0"/>
              </a:rPr>
              <a:t>и </a:t>
            </a:r>
            <a:r>
              <a:rPr lang="ru-RU" sz="1400" dirty="0" smtClean="0">
                <a:latin typeface="Times New Roman" panose="02020603050405020304" pitchFamily="18" charset="0"/>
                <a:cs typeface="Times New Roman" panose="02020603050405020304" pitchFamily="18" charset="0"/>
              </a:rPr>
              <a:t>спорте  </a:t>
            </a:r>
            <a:r>
              <a:rPr lang="ru-RU" sz="1400" dirty="0">
                <a:latin typeface="Times New Roman" panose="02020603050405020304" pitchFamily="18" charset="0"/>
                <a:cs typeface="Times New Roman" panose="02020603050405020304" pitchFamily="18" charset="0"/>
              </a:rPr>
              <a:t>на </a:t>
            </a:r>
            <a:r>
              <a:rPr lang="ru-RU" sz="1400" dirty="0" smtClean="0">
                <a:latin typeface="Times New Roman" panose="02020603050405020304" pitchFamily="18" charset="0"/>
                <a:cs typeface="Times New Roman" panose="02020603050405020304" pitchFamily="18" charset="0"/>
              </a:rPr>
              <a:t> современном   этапе</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Данное </a:t>
            </a:r>
            <a:r>
              <a:rPr lang="ru-RU" sz="1400" dirty="0">
                <a:latin typeface="Times New Roman" panose="02020603050405020304" pitchFamily="18" charset="0"/>
                <a:cs typeface="Times New Roman" panose="02020603050405020304" pitchFamily="18" charset="0"/>
              </a:rPr>
              <a:t>пособие </a:t>
            </a:r>
            <a:r>
              <a:rPr lang="ru-RU" sz="1400" dirty="0" smtClean="0">
                <a:latin typeface="Times New Roman" panose="02020603050405020304" pitchFamily="18" charset="0"/>
                <a:cs typeface="Times New Roman" panose="02020603050405020304" pitchFamily="18" charset="0"/>
              </a:rPr>
              <a:t> предназначено </a:t>
            </a:r>
            <a:r>
              <a:rPr lang="ru-RU" sz="1400" dirty="0">
                <a:latin typeface="Times New Roman" panose="02020603050405020304" pitchFamily="18" charset="0"/>
                <a:cs typeface="Times New Roman" panose="02020603050405020304" pitchFamily="18" charset="0"/>
              </a:rPr>
              <a:t>для </a:t>
            </a:r>
            <a:r>
              <a:rPr lang="ru-RU" sz="1400" dirty="0" smtClean="0">
                <a:latin typeface="Times New Roman" panose="02020603050405020304" pitchFamily="18" charset="0"/>
                <a:cs typeface="Times New Roman" panose="02020603050405020304" pitchFamily="18" charset="0"/>
              </a:rPr>
              <a:t> студентов</a:t>
            </a:r>
            <a:r>
              <a:rPr lang="ru-RU" sz="1400" dirty="0">
                <a:latin typeface="Times New Roman" panose="02020603050405020304" pitchFamily="18" charset="0"/>
                <a:cs typeface="Times New Roman" panose="02020603050405020304" pitchFamily="18" charset="0"/>
              </a:rPr>
              <a:t>, преподавателей </a:t>
            </a:r>
            <a:r>
              <a:rPr lang="ru-RU" sz="1400" dirty="0" smtClean="0">
                <a:latin typeface="Times New Roman" panose="02020603050405020304" pitchFamily="18" charset="0"/>
                <a:cs typeface="Times New Roman" panose="02020603050405020304" pitchFamily="18" charset="0"/>
              </a:rPr>
              <a:t> высших </a:t>
            </a:r>
            <a:r>
              <a:rPr lang="ru-RU" sz="1400" dirty="0">
                <a:latin typeface="Times New Roman" panose="02020603050405020304" pitchFamily="18" charset="0"/>
                <a:cs typeface="Times New Roman" panose="02020603050405020304" pitchFamily="18" charset="0"/>
              </a:rPr>
              <a:t>учебных </a:t>
            </a:r>
            <a:r>
              <a:rPr lang="ru-RU" sz="1400" dirty="0" smtClean="0">
                <a:latin typeface="Times New Roman" panose="02020603050405020304" pitchFamily="18" charset="0"/>
                <a:cs typeface="Times New Roman" panose="02020603050405020304" pitchFamily="18" charset="0"/>
              </a:rPr>
              <a:t> заведений</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а  также  может  быть  рекомендовано  </a:t>
            </a:r>
            <a:r>
              <a:rPr lang="ru-RU" sz="1400" dirty="0">
                <a:latin typeface="Times New Roman" panose="02020603050405020304" pitchFamily="18" charset="0"/>
                <a:cs typeface="Times New Roman" panose="02020603050405020304" pitchFamily="18" charset="0"/>
              </a:rPr>
              <a:t>для </a:t>
            </a:r>
            <a:r>
              <a:rPr lang="ru-RU" sz="1400" dirty="0" smtClean="0">
                <a:latin typeface="Times New Roman" panose="02020603050405020304" pitchFamily="18" charset="0"/>
                <a:cs typeface="Times New Roman" panose="02020603050405020304" pitchFamily="18" charset="0"/>
              </a:rPr>
              <a:t>слушателей  институтов  </a:t>
            </a:r>
            <a:r>
              <a:rPr lang="ru-RU" sz="1400" dirty="0">
                <a:latin typeface="Times New Roman" panose="02020603050405020304" pitchFamily="18" charset="0"/>
                <a:cs typeface="Times New Roman" panose="02020603050405020304" pitchFamily="18" charset="0"/>
              </a:rPr>
              <a:t>повышения квалификации.</a:t>
            </a:r>
          </a:p>
        </p:txBody>
      </p:sp>
      <p:sp>
        <p:nvSpPr>
          <p:cNvPr id="4" name="Текст 3"/>
          <p:cNvSpPr>
            <a:spLocks noGrp="1"/>
          </p:cNvSpPr>
          <p:nvPr>
            <p:ph type="body" sz="half" idx="2"/>
          </p:nvPr>
        </p:nvSpPr>
        <p:spPr>
          <a:xfrm>
            <a:off x="2915816" y="4869160"/>
            <a:ext cx="3168352" cy="1667014"/>
          </a:xfrm>
          <a:solidFill>
            <a:schemeClr val="bg1"/>
          </a:solidFill>
          <a:ln>
            <a:solidFill>
              <a:schemeClr val="tx1">
                <a:lumMod val="75000"/>
                <a:lumOff val="25000"/>
              </a:schemeClr>
            </a:solidFill>
            <a:prstDash val="sysDash"/>
          </a:ln>
          <a:effectLst>
            <a:glow rad="139700">
              <a:schemeClr val="accent5">
                <a:satMod val="175000"/>
                <a:alpha val="40000"/>
              </a:schemeClr>
            </a:glow>
          </a:effectLst>
        </p:spPr>
        <p:txBody>
          <a:bodyPr>
            <a:noAutofit/>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75я73</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Б 860</a:t>
            </a:r>
          </a:p>
          <a:p>
            <a:r>
              <a:rPr lang="ru-RU" dirty="0" smtClean="0">
                <a:latin typeface="Times New Roman" panose="02020603050405020304" pitchFamily="18" charset="0"/>
                <a:cs typeface="Times New Roman" panose="02020603050405020304" pitchFamily="18" charset="0"/>
              </a:rPr>
              <a:t>Физическое </a:t>
            </a:r>
            <a:r>
              <a:rPr lang="ru-RU" dirty="0">
                <a:latin typeface="Times New Roman" panose="02020603050405020304" pitchFamily="18" charset="0"/>
                <a:cs typeface="Times New Roman" panose="02020603050405020304" pitchFamily="18" charset="0"/>
              </a:rPr>
              <a:t>воспитание в вузе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учебное пособие / Т. А. </a:t>
            </a:r>
            <a:r>
              <a:rPr lang="ru-RU" dirty="0" err="1">
                <a:latin typeface="Times New Roman" panose="02020603050405020304" pitchFamily="18" charset="0"/>
                <a:cs typeface="Times New Roman" panose="02020603050405020304" pitchFamily="18" charset="0"/>
              </a:rPr>
              <a:t>Ботагариев</a:t>
            </a:r>
            <a:r>
              <a:rPr lang="ru-RU" dirty="0">
                <a:latin typeface="Times New Roman" panose="02020603050405020304" pitchFamily="18" charset="0"/>
                <a:cs typeface="Times New Roman" panose="02020603050405020304" pitchFamily="18" charset="0"/>
              </a:rPr>
              <a:t> [и др.]. - Алматы : ЭСПИ, 2021. - 256 с. </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9552" y="519906"/>
            <a:ext cx="3168352" cy="38386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7686" y="273051"/>
            <a:ext cx="4606802" cy="4308077"/>
          </a:xfrm>
          <a:solidFill>
            <a:schemeClr val="bg1"/>
          </a:solidFill>
          <a:ln w="19050">
            <a:solidFill>
              <a:schemeClr val="accent3">
                <a:lumMod val="50000"/>
              </a:schemeClr>
            </a:solidFill>
            <a:prstDash val="sysDash"/>
          </a:ln>
          <a:effectLst>
            <a:glow rad="101600">
              <a:srgbClr val="008080">
                <a:alpha val="40000"/>
              </a:srgbClr>
            </a:glow>
          </a:effectLst>
        </p:spPr>
        <p:txBody>
          <a:bodyPr>
            <a:noAutofit/>
          </a:bodyPr>
          <a:lstStyle/>
          <a:p>
            <a:pPr marL="0" indent="0">
              <a:buNone/>
            </a:pP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Предлагаемое  учебно-методическое  пособие </a:t>
            </a:r>
            <a:r>
              <a:rPr lang="ru-RU" sz="1400" dirty="0">
                <a:latin typeface="Times New Roman" panose="02020603050405020304" pitchFamily="18" charset="0"/>
                <a:cs typeface="Times New Roman" panose="02020603050405020304" pitchFamily="18" charset="0"/>
              </a:rPr>
              <a:t>посвящается вопросам </a:t>
            </a:r>
            <a:r>
              <a:rPr lang="ru-RU" sz="1400" dirty="0" smtClean="0">
                <a:latin typeface="Times New Roman" panose="02020603050405020304" pitchFamily="18" charset="0"/>
                <a:cs typeface="Times New Roman" panose="02020603050405020304" pitchFamily="18" charset="0"/>
              </a:rPr>
              <a:t>профессионально-педагогической </a:t>
            </a:r>
            <a:r>
              <a:rPr lang="ru-RU" sz="1400" dirty="0">
                <a:latin typeface="Times New Roman" panose="02020603050405020304" pitchFamily="18" charset="0"/>
                <a:cs typeface="Times New Roman" panose="02020603050405020304" pitchFamily="18" charset="0"/>
              </a:rPr>
              <a:t>и методической </a:t>
            </a:r>
            <a:r>
              <a:rPr lang="ru-RU" sz="1400" dirty="0" smtClean="0">
                <a:latin typeface="Times New Roman" panose="02020603050405020304" pitchFamily="18" charset="0"/>
                <a:cs typeface="Times New Roman" panose="02020603050405020304" pitchFamily="18" charset="0"/>
              </a:rPr>
              <a:t> подготовки  студентов  </a:t>
            </a:r>
            <a:r>
              <a:rPr lang="ru-RU" sz="1400" dirty="0">
                <a:latin typeface="Times New Roman" panose="02020603050405020304" pitchFamily="18" charset="0"/>
                <a:cs typeface="Times New Roman" panose="02020603050405020304" pitchFamily="18" charset="0"/>
              </a:rPr>
              <a:t>вузов, как важнейших составных </a:t>
            </a:r>
            <a:r>
              <a:rPr lang="ru-RU" sz="1400" dirty="0" smtClean="0">
                <a:latin typeface="Times New Roman" panose="02020603050405020304" pitchFamily="18" charset="0"/>
                <a:cs typeface="Times New Roman" panose="02020603050405020304" pitchFamily="18" charset="0"/>
              </a:rPr>
              <a:t>частей  </a:t>
            </a:r>
            <a:r>
              <a:rPr lang="ru-RU" sz="1400" dirty="0">
                <a:latin typeface="Times New Roman" panose="02020603050405020304" pitchFamily="18" charset="0"/>
                <a:cs typeface="Times New Roman" panose="02020603050405020304" pitchFamily="18" charset="0"/>
              </a:rPr>
              <a:t>учебно-воспитательного процесса </a:t>
            </a:r>
            <a:r>
              <a:rPr lang="ru-RU" sz="1400" dirty="0" smtClean="0">
                <a:latin typeface="Times New Roman" panose="02020603050405020304" pitchFamily="18" charset="0"/>
                <a:cs typeface="Times New Roman" panose="02020603050405020304" pitchFamily="18" charset="0"/>
              </a:rPr>
              <a:t> по физическому  </a:t>
            </a:r>
            <a:r>
              <a:rPr lang="ru-RU" sz="1400" dirty="0">
                <a:latin typeface="Times New Roman" panose="02020603050405020304" pitchFamily="18" charset="0"/>
                <a:cs typeface="Times New Roman" panose="02020603050405020304" pitchFamily="18" charset="0"/>
              </a:rPr>
              <a:t>воспитанию. Соответствует </a:t>
            </a:r>
            <a:r>
              <a:rPr lang="ru-RU" sz="1400" dirty="0" smtClean="0">
                <a:latin typeface="Times New Roman" panose="02020603050405020304" pitchFamily="18" charset="0"/>
                <a:cs typeface="Times New Roman" panose="02020603050405020304" pitchFamily="18" charset="0"/>
              </a:rPr>
              <a:t>образовательному  </a:t>
            </a:r>
            <a:r>
              <a:rPr lang="ru-RU" sz="1400" dirty="0">
                <a:latin typeface="Times New Roman" panose="02020603050405020304" pitchFamily="18" charset="0"/>
                <a:cs typeface="Times New Roman" panose="02020603050405020304" pitchFamily="18" charset="0"/>
              </a:rPr>
              <a:t>стандарту </a:t>
            </a:r>
            <a:r>
              <a:rPr lang="ru-RU" sz="1400" dirty="0" smtClean="0">
                <a:latin typeface="Times New Roman" panose="02020603050405020304" pitchFamily="18" charset="0"/>
                <a:cs typeface="Times New Roman" panose="02020603050405020304" pitchFamily="18" charset="0"/>
              </a:rPr>
              <a:t> для  высшего профессионального  </a:t>
            </a:r>
            <a:r>
              <a:rPr lang="ru-RU" sz="1400" dirty="0">
                <a:latin typeface="Times New Roman" panose="02020603050405020304" pitchFamily="18" charset="0"/>
                <a:cs typeface="Times New Roman" panose="02020603050405020304" pitchFamily="18" charset="0"/>
              </a:rPr>
              <a:t>образования </a:t>
            </a:r>
            <a:r>
              <a:rPr lang="ru-RU" sz="1400" dirty="0" smtClean="0">
                <a:latin typeface="Times New Roman" panose="02020603050405020304" pitchFamily="18" charset="0"/>
                <a:cs typeface="Times New Roman" panose="02020603050405020304" pitchFamily="18" charset="0"/>
              </a:rPr>
              <a:t> и  действующей  типовой  </a:t>
            </a:r>
            <a:r>
              <a:rPr lang="ru-RU" sz="1400" dirty="0">
                <a:latin typeface="Times New Roman" panose="02020603050405020304" pitchFamily="18" charset="0"/>
                <a:cs typeface="Times New Roman" panose="02020603050405020304" pitchFamily="18" charset="0"/>
              </a:rPr>
              <a:t>учебной </a:t>
            </a:r>
            <a:r>
              <a:rPr lang="ru-RU" sz="1400" dirty="0" smtClean="0">
                <a:latin typeface="Times New Roman" panose="02020603050405020304" pitchFamily="18" charset="0"/>
                <a:cs typeface="Times New Roman" panose="02020603050405020304" pitchFamily="18" charset="0"/>
              </a:rPr>
              <a:t> программы  по  дисциплине  </a:t>
            </a:r>
            <a:r>
              <a:rPr lang="ru-RU" sz="1400" dirty="0">
                <a:latin typeface="Times New Roman" panose="02020603050405020304" pitchFamily="18" charset="0"/>
                <a:cs typeface="Times New Roman" panose="02020603050405020304" pitchFamily="18" charset="0"/>
              </a:rPr>
              <a:t>«Физическая культура», </a:t>
            </a:r>
            <a:r>
              <a:rPr lang="ru-RU" sz="1400" dirty="0" smtClean="0">
                <a:latin typeface="Times New Roman" panose="02020603050405020304" pitchFamily="18" charset="0"/>
                <a:cs typeface="Times New Roman" panose="02020603050405020304" pitchFamily="18" charset="0"/>
              </a:rPr>
              <a:t> утвержденной </a:t>
            </a:r>
            <a:r>
              <a:rPr lang="ru-RU" sz="1400" dirty="0">
                <a:latin typeface="Times New Roman" panose="02020603050405020304" pitchFamily="18" charset="0"/>
                <a:cs typeface="Times New Roman" panose="02020603050405020304" pitchFamily="18" charset="0"/>
              </a:rPr>
              <a:t>Министерством образования </a:t>
            </a:r>
            <a:r>
              <a:rPr lang="ru-RU" sz="1400" dirty="0" smtClean="0">
                <a:latin typeface="Times New Roman" panose="02020603050405020304" pitchFamily="18" charset="0"/>
                <a:cs typeface="Times New Roman" panose="02020603050405020304" pitchFamily="18" charset="0"/>
              </a:rPr>
              <a:t> и </a:t>
            </a:r>
            <a:r>
              <a:rPr lang="ru-RU" sz="1400" dirty="0">
                <a:latin typeface="Times New Roman" panose="02020603050405020304" pitchFamily="18" charset="0"/>
                <a:cs typeface="Times New Roman" panose="02020603050405020304" pitchFamily="18" charset="0"/>
              </a:rPr>
              <a:t>науки Республики </a:t>
            </a:r>
            <a:r>
              <a:rPr lang="ru-RU" sz="1400" dirty="0" smtClean="0">
                <a:latin typeface="Times New Roman" panose="02020603050405020304" pitchFamily="18" charset="0"/>
                <a:cs typeface="Times New Roman" panose="02020603050405020304" pitchFamily="18" charset="0"/>
              </a:rPr>
              <a:t> Казахстан</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пособии </a:t>
            </a:r>
            <a:r>
              <a:rPr lang="ru-RU" sz="1400" dirty="0" smtClean="0">
                <a:latin typeface="Times New Roman" panose="02020603050405020304" pitchFamily="18" charset="0"/>
                <a:cs typeface="Times New Roman" panose="02020603050405020304" pitchFamily="18" charset="0"/>
              </a:rPr>
              <a:t> предлагаются  </a:t>
            </a:r>
            <a:r>
              <a:rPr lang="ru-RU" sz="1400" dirty="0">
                <a:latin typeface="Times New Roman" panose="02020603050405020304" pitchFamily="18" charset="0"/>
                <a:cs typeface="Times New Roman" panose="02020603050405020304" pitchFamily="18" charset="0"/>
              </a:rPr>
              <a:t>расширенный курс методических </a:t>
            </a:r>
            <a:r>
              <a:rPr lang="ru-RU" sz="1400" dirty="0" smtClean="0">
                <a:latin typeface="Times New Roman" panose="02020603050405020304" pitchFamily="18" charset="0"/>
                <a:cs typeface="Times New Roman" panose="02020603050405020304" pitchFamily="18" charset="0"/>
              </a:rPr>
              <a:t> занятий  на основе  </a:t>
            </a:r>
            <a:r>
              <a:rPr lang="ru-RU" sz="1400" dirty="0">
                <a:latin typeface="Times New Roman" panose="02020603050405020304" pitchFamily="18" charset="0"/>
                <a:cs typeface="Times New Roman" panose="02020603050405020304" pitchFamily="18" charset="0"/>
              </a:rPr>
              <a:t>специально разработанных методических </a:t>
            </a:r>
            <a:r>
              <a:rPr lang="ru-RU" sz="1400" dirty="0" smtClean="0">
                <a:latin typeface="Times New Roman" panose="02020603050405020304" pitchFamily="18" charset="0"/>
                <a:cs typeface="Times New Roman" panose="02020603050405020304" pitchFamily="18" charset="0"/>
              </a:rPr>
              <a:t> рекомендаций</a:t>
            </a:r>
            <a:r>
              <a:rPr lang="ru-RU" sz="1400" dirty="0">
                <a:latin typeface="Times New Roman" panose="02020603050405020304" pitchFamily="18" charset="0"/>
                <a:cs typeface="Times New Roman" panose="02020603050405020304" pitchFamily="18" charset="0"/>
              </a:rPr>
              <a:t>, снабженных </a:t>
            </a:r>
            <a:r>
              <a:rPr lang="ru-RU" sz="1400" dirty="0" smtClean="0">
                <a:latin typeface="Times New Roman" panose="02020603050405020304" pitchFamily="18" charset="0"/>
                <a:cs typeface="Times New Roman" panose="02020603050405020304" pitchFamily="18" charset="0"/>
              </a:rPr>
              <a:t> иллюстративным </a:t>
            </a:r>
            <a:r>
              <a:rPr lang="ru-RU" sz="1400" dirty="0">
                <a:latin typeface="Times New Roman" panose="02020603050405020304" pitchFamily="18" charset="0"/>
                <a:cs typeface="Times New Roman" panose="02020603050405020304" pitchFamily="18" charset="0"/>
              </a:rPr>
              <a:t>материалом.</a:t>
            </a:r>
          </a:p>
          <a:p>
            <a:pPr marL="0" indent="0">
              <a:buNone/>
            </a:pPr>
            <a:r>
              <a:rPr lang="ru-RU" sz="1400" dirty="0" smtClean="0">
                <a:latin typeface="Times New Roman" panose="02020603050405020304" pitchFamily="18" charset="0"/>
                <a:cs typeface="Times New Roman" panose="02020603050405020304" pitchFamily="18" charset="0"/>
              </a:rPr>
              <a:t>    Учебное   пособие  </a:t>
            </a:r>
            <a:r>
              <a:rPr lang="ru-RU" sz="1400" dirty="0">
                <a:latin typeface="Times New Roman" panose="02020603050405020304" pitchFamily="18" charset="0"/>
                <a:cs typeface="Times New Roman" panose="02020603050405020304" pitchFamily="18" charset="0"/>
              </a:rPr>
              <a:t>предназначено </a:t>
            </a:r>
            <a:r>
              <a:rPr lang="ru-RU" sz="1400" dirty="0" smtClean="0">
                <a:latin typeface="Times New Roman" panose="02020603050405020304" pitchFamily="18" charset="0"/>
                <a:cs typeface="Times New Roman" panose="02020603050405020304" pitchFamily="18" charset="0"/>
              </a:rPr>
              <a:t>для  </a:t>
            </a:r>
            <a:r>
              <a:rPr lang="ru-RU" sz="1400" dirty="0">
                <a:latin typeface="Times New Roman" panose="02020603050405020304" pitchFamily="18" charset="0"/>
                <a:cs typeface="Times New Roman" panose="02020603050405020304" pitchFamily="18" charset="0"/>
              </a:rPr>
              <a:t>студентов высших </a:t>
            </a:r>
            <a:r>
              <a:rPr lang="ru-RU" sz="1400" dirty="0" smtClean="0">
                <a:latin typeface="Times New Roman" panose="02020603050405020304" pitchFamily="18" charset="0"/>
                <a:cs typeface="Times New Roman" panose="02020603050405020304" pitchFamily="18" charset="0"/>
              </a:rPr>
              <a:t> учебных  </a:t>
            </a:r>
            <a:r>
              <a:rPr lang="ru-RU" sz="1400" dirty="0">
                <a:latin typeface="Times New Roman" panose="02020603050405020304" pitchFamily="18" charset="0"/>
                <a:cs typeface="Times New Roman" panose="02020603050405020304" pitchFamily="18" charset="0"/>
              </a:rPr>
              <a:t>заведений </a:t>
            </a:r>
            <a:r>
              <a:rPr lang="ru-RU" sz="1400" dirty="0" smtClean="0">
                <a:latin typeface="Times New Roman" panose="02020603050405020304" pitchFamily="18" charset="0"/>
                <a:cs typeface="Times New Roman" panose="02020603050405020304" pitchFamily="18" charset="0"/>
              </a:rPr>
              <a:t> и  </a:t>
            </a:r>
            <a:r>
              <a:rPr lang="ru-RU" sz="1400" dirty="0">
                <a:latin typeface="Times New Roman" panose="02020603050405020304" pitchFamily="18" charset="0"/>
                <a:cs typeface="Times New Roman" panose="02020603050405020304" pitchFamily="18" charset="0"/>
              </a:rPr>
              <a:t>преподавателей </a:t>
            </a:r>
            <a:r>
              <a:rPr lang="ru-RU" sz="1400" dirty="0" smtClean="0">
                <a:latin typeface="Times New Roman" panose="02020603050405020304" pitchFamily="18" charset="0"/>
                <a:cs typeface="Times New Roman" panose="02020603050405020304" pitchFamily="18" charset="0"/>
              </a:rPr>
              <a:t>     кафедр  физического  </a:t>
            </a:r>
            <a:r>
              <a:rPr lang="ru-RU" sz="1400" dirty="0">
                <a:latin typeface="Times New Roman" panose="02020603050405020304" pitchFamily="18" charset="0"/>
                <a:cs typeface="Times New Roman" panose="02020603050405020304" pitchFamily="18" charset="0"/>
              </a:rPr>
              <a:t>воспитания.</a:t>
            </a:r>
          </a:p>
          <a:p>
            <a:pPr marL="0" indent="0">
              <a:buNone/>
            </a:pP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987824" y="4869160"/>
            <a:ext cx="3816424" cy="1736742"/>
          </a:xfrm>
          <a:solidFill>
            <a:schemeClr val="bg1"/>
          </a:solidFill>
          <a:ln w="19050">
            <a:solidFill>
              <a:schemeClr val="accent3">
                <a:lumMod val="50000"/>
              </a:schemeClr>
            </a:solidFill>
            <a:prstDash val="sysDash"/>
          </a:ln>
          <a:effectLst>
            <a:glow rad="101600">
              <a:srgbClr val="008080">
                <a:alpha val="40000"/>
              </a:srgbClr>
            </a:glow>
          </a:effectLst>
        </p:spPr>
        <p:txBody>
          <a:bodyPr>
            <a:noAutofit/>
          </a:bodyPr>
          <a:lstStyle/>
          <a:p>
            <a:r>
              <a:rPr lang="ru-RU" dirty="0">
                <a:latin typeface="Times New Roman" panose="02020603050405020304" pitchFamily="18" charset="0"/>
                <a:cs typeface="Times New Roman" panose="02020603050405020304" pitchFamily="18" charset="0"/>
              </a:rPr>
              <a:t>75я73</a:t>
            </a:r>
          </a:p>
          <a:p>
            <a:r>
              <a:rPr lang="ru-RU" dirty="0">
                <a:latin typeface="Times New Roman" panose="02020603050405020304" pitchFamily="18" charset="0"/>
                <a:cs typeface="Times New Roman" panose="02020603050405020304" pitchFamily="18" charset="0"/>
              </a:rPr>
              <a:t>М 300</a:t>
            </a:r>
          </a:p>
          <a:p>
            <a:r>
              <a:rPr lang="ru-RU" dirty="0" err="1">
                <a:latin typeface="Times New Roman" panose="02020603050405020304" pitchFamily="18" charset="0"/>
                <a:cs typeface="Times New Roman" panose="02020603050405020304" pitchFamily="18" charset="0"/>
              </a:rPr>
              <a:t>Марчибаева</a:t>
            </a:r>
            <a:r>
              <a:rPr lang="ru-RU" dirty="0">
                <a:latin typeface="Times New Roman" panose="02020603050405020304" pitchFamily="18" charset="0"/>
                <a:cs typeface="Times New Roman" panose="02020603050405020304" pitchFamily="18" charset="0"/>
              </a:rPr>
              <a:t>, У. С. </a:t>
            </a:r>
          </a:p>
          <a:p>
            <a:r>
              <a:rPr lang="ru-RU" dirty="0" smtClean="0">
                <a:latin typeface="Times New Roman" panose="02020603050405020304" pitchFamily="18" charset="0"/>
                <a:cs typeface="Times New Roman" panose="02020603050405020304" pitchFamily="18" charset="0"/>
              </a:rPr>
              <a:t>Физическая </a:t>
            </a:r>
            <a:r>
              <a:rPr lang="ru-RU" dirty="0">
                <a:latin typeface="Times New Roman" panose="02020603050405020304" pitchFamily="18" charset="0"/>
                <a:cs typeface="Times New Roman" panose="02020603050405020304" pitchFamily="18" charset="0"/>
              </a:rPr>
              <a:t>культура. Методический курс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учебно-методическое пособие / У. С. </a:t>
            </a:r>
            <a:r>
              <a:rPr lang="ru-RU" dirty="0" err="1">
                <a:latin typeface="Times New Roman" panose="02020603050405020304" pitchFamily="18" charset="0"/>
                <a:cs typeface="Times New Roman" panose="02020603050405020304" pitchFamily="18" charset="0"/>
              </a:rPr>
              <a:t>Марчибаева</a:t>
            </a:r>
            <a:r>
              <a:rPr lang="ru-RU" dirty="0">
                <a:latin typeface="Times New Roman" panose="02020603050405020304" pitchFamily="18" charset="0"/>
                <a:cs typeface="Times New Roman" panose="02020603050405020304" pitchFamily="18" charset="0"/>
              </a:rPr>
              <a:t>, Р. В. Сидорова, Н. А. </a:t>
            </a:r>
            <a:r>
              <a:rPr lang="ru-RU" dirty="0" err="1">
                <a:latin typeface="Times New Roman" panose="02020603050405020304" pitchFamily="18" charset="0"/>
                <a:cs typeface="Times New Roman" panose="02020603050405020304" pitchFamily="18" charset="0"/>
              </a:rPr>
              <a:t>Мендыбаева</a:t>
            </a:r>
            <a:r>
              <a:rPr lang="ru-RU" dirty="0">
                <a:latin typeface="Times New Roman" panose="02020603050405020304" pitchFamily="18" charset="0"/>
                <a:cs typeface="Times New Roman" panose="02020603050405020304" pitchFamily="18" charset="0"/>
              </a:rPr>
              <a:t>. - Алматы : ЭСПИ, 2021. - 104 с.</a:t>
            </a:r>
            <a:endParaRPr lang="ru-RU" dirty="0" smtClean="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98236" y="476672"/>
            <a:ext cx="3153684" cy="3960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1960" y="188640"/>
            <a:ext cx="4752528" cy="4032448"/>
          </a:xfrm>
          <a:solidFill>
            <a:schemeClr val="bg1"/>
          </a:solidFill>
          <a:ln w="19050">
            <a:solidFill>
              <a:schemeClr val="accent5">
                <a:lumMod val="75000"/>
              </a:schemeClr>
            </a:solidFill>
            <a:prstDash val="sysDash"/>
          </a:ln>
          <a:effectLst>
            <a:glow rad="101600">
              <a:schemeClr val="accent5">
                <a:satMod val="175000"/>
                <a:alpha val="40000"/>
              </a:schemeClr>
            </a:glow>
          </a:effectLst>
        </p:spPr>
        <p:txBody>
          <a:bodyPr>
            <a:normAutofit/>
          </a:bodyPr>
          <a:lstStyle/>
          <a:p>
            <a:pPr marL="0" indent="0">
              <a:buNone/>
            </a:pPr>
            <a:r>
              <a:rPr lang="ru-RU" sz="1400" dirty="0" smtClean="0"/>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Оқу-әдістемелік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орта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кәсіби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білім</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беретін</a:t>
            </a:r>
            <a:r>
              <a:rPr lang="ru-RU" sz="1400" dirty="0">
                <a:latin typeface="Times New Roman" panose="02020603050405020304" pitchFamily="18" charset="0"/>
                <a:cs typeface="Times New Roman" panose="02020603050405020304" pitchFamily="18" charset="0"/>
              </a:rPr>
              <a:t> медицина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орындарындағы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кәсіби</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қазақ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тілі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пәні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Емдеу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Мейіргер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ісі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мамандықтарына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 МЖМБС - 2015 </a:t>
            </a:r>
            <a:r>
              <a:rPr lang="ru-RU" sz="1400" dirty="0" err="1">
                <a:latin typeface="Times New Roman" panose="02020603050405020304" pitchFamily="18" charset="0"/>
                <a:cs typeface="Times New Roman" panose="02020603050405020304" pitchFamily="18" charset="0"/>
              </a:rPr>
              <a:t>талаптарына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сәйкес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жасалған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дістемелік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талдаудың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мақсаты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білім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алушыларға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жаңа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тақырыпты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барынша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меңгерту</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кәсіби</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тілді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дамыту</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болып</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табылады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Сондай-ақ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тапсырмалар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жұмыстары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білім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алушылардың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білім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деңгейін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бақылауға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олайлы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Медициналық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мәтіндерден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мәтінге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арналған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тапсырмалардан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тұрады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грамматикалық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тақырыптарды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қайталау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мақсатында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жазба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жұмыстары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мен </a:t>
            </a:r>
            <a:r>
              <a:rPr lang="ru-RU" sz="1400" dirty="0" err="1">
                <a:latin typeface="Times New Roman" panose="02020603050405020304" pitchFamily="18" charset="0"/>
                <a:cs typeface="Times New Roman" panose="02020603050405020304" pitchFamily="18" charset="0"/>
              </a:rPr>
              <a:t>ауызекі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сөйлеуді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дамыту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a:t>
            </a:r>
            <a:r>
              <a:rPr lang="ru-RU" sz="1400" dirty="0" err="1" smtClean="0">
                <a:latin typeface="Times New Roman" panose="02020603050405020304" pitchFamily="18" charset="0"/>
                <a:cs typeface="Times New Roman" panose="02020603050405020304" pitchFamily="18" charset="0"/>
              </a:rPr>
              <a:t>шін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жағдаяттық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тапсырмаларға</a:t>
            </a:r>
            <a:r>
              <a:rPr lang="ru-RU" sz="1400" dirty="0" smtClean="0">
                <a:latin typeface="Times New Roman" panose="02020603050405020304" pitchFamily="18" charset="0"/>
                <a:cs typeface="Times New Roman" panose="02020603050405020304" pitchFamily="18" charset="0"/>
              </a:rPr>
              <a:t>  да </a:t>
            </a:r>
            <a:r>
              <a:rPr lang="ru-RU" sz="1400" dirty="0" err="1">
                <a:latin typeface="Times New Roman" panose="02020603050405020304" pitchFamily="18" charset="0"/>
                <a:cs typeface="Times New Roman" panose="02020603050405020304" pitchFamily="18" charset="0"/>
              </a:rPr>
              <a:t>орын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берілген</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Бұл</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оқу-әдістемелік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a:t>
            </a:r>
            <a:r>
              <a:rPr lang="ru-RU" sz="1400" dirty="0" err="1">
                <a:latin typeface="Times New Roman" panose="02020603050405020304" pitchFamily="18" charset="0"/>
                <a:cs typeface="Times New Roman" panose="02020603050405020304" pitchFamily="18" charset="0"/>
              </a:rPr>
              <a:t>ұ</a:t>
            </a:r>
            <a:r>
              <a:rPr lang="ru-RU" sz="1400" dirty="0" err="1" smtClean="0">
                <a:latin typeface="Times New Roman" panose="02020603050405020304" pitchFamily="18" charset="0"/>
                <a:cs typeface="Times New Roman" panose="02020603050405020304" pitchFamily="18" charset="0"/>
              </a:rPr>
              <a:t>ралды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медицина </a:t>
            </a:r>
            <a:r>
              <a:rPr lang="ru-RU" sz="1400" dirty="0" err="1" smtClean="0">
                <a:latin typeface="Times New Roman" panose="02020603050405020304" pitchFamily="18" charset="0"/>
                <a:cs typeface="Times New Roman" panose="02020603050405020304" pitchFamily="18" charset="0"/>
              </a:rPr>
              <a:t>колледждің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оқытушылары</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білім</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алушылары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қолдана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алады</a:t>
            </a:r>
            <a:r>
              <a:rPr lang="ru-RU" sz="1400" dirty="0">
                <a:latin typeface="Times New Roman" panose="02020603050405020304" pitchFamily="18" charset="0"/>
                <a:cs typeface="Times New Roman" panose="02020603050405020304" pitchFamily="18" charset="0"/>
              </a:rPr>
              <a:t>.</a:t>
            </a:r>
          </a:p>
        </p:txBody>
      </p:sp>
      <p:sp>
        <p:nvSpPr>
          <p:cNvPr id="4" name="Текст 3"/>
          <p:cNvSpPr>
            <a:spLocks noGrp="1"/>
          </p:cNvSpPr>
          <p:nvPr>
            <p:ph type="body" sz="half" idx="2"/>
          </p:nvPr>
        </p:nvSpPr>
        <p:spPr>
          <a:xfrm>
            <a:off x="3275856" y="4581128"/>
            <a:ext cx="3322712" cy="2023634"/>
          </a:xfrm>
          <a:solidFill>
            <a:schemeClr val="bg1"/>
          </a:solidFill>
          <a:ln w="19050">
            <a:solidFill>
              <a:schemeClr val="accent5">
                <a:lumMod val="75000"/>
              </a:schemeClr>
            </a:solidFill>
            <a:prstDash val="sysDash"/>
          </a:ln>
          <a:effectLst>
            <a:glow rad="101600">
              <a:schemeClr val="accent5">
                <a:satMod val="175000"/>
                <a:alpha val="40000"/>
              </a:schemeClr>
            </a:glow>
          </a:effectLst>
        </p:spPr>
        <p:txBody>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81.2(2К)я73</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Т 897</a:t>
            </a:r>
          </a:p>
          <a:p>
            <a:r>
              <a:rPr lang="ru-RU" dirty="0" err="1">
                <a:latin typeface="Times New Roman" panose="02020603050405020304" pitchFamily="18" charset="0"/>
                <a:cs typeface="Times New Roman" panose="02020603050405020304" pitchFamily="18" charset="0"/>
              </a:rPr>
              <a:t>Турысбекова</a:t>
            </a:r>
            <a:r>
              <a:rPr lang="ru-RU" dirty="0">
                <a:latin typeface="Times New Roman" panose="02020603050405020304" pitchFamily="18" charset="0"/>
                <a:cs typeface="Times New Roman" panose="02020603050405020304" pitchFamily="18" charset="0"/>
              </a:rPr>
              <a:t>, А. Е. </a:t>
            </a:r>
          </a:p>
          <a:p>
            <a:r>
              <a:rPr lang="ru-RU" dirty="0" err="1" smtClean="0">
                <a:latin typeface="Times New Roman" panose="02020603050405020304" pitchFamily="18" charset="0"/>
                <a:cs typeface="Times New Roman" panose="02020603050405020304" pitchFamily="18" charset="0"/>
              </a:rPr>
              <a:t>Кәсіби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қазақ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тілі</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оқу-әдістемелік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a:t>
            </a:r>
            <a:r>
              <a:rPr lang="ru-RU" dirty="0">
                <a:latin typeface="Times New Roman" panose="02020603050405020304" pitchFamily="18" charset="0"/>
                <a:cs typeface="Times New Roman" panose="02020603050405020304" pitchFamily="18" charset="0"/>
              </a:rPr>
              <a:t> / А. Е. </a:t>
            </a:r>
            <a:r>
              <a:rPr lang="ru-RU" dirty="0" err="1">
                <a:latin typeface="Times New Roman" panose="02020603050405020304" pitchFamily="18" charset="0"/>
                <a:cs typeface="Times New Roman" panose="02020603050405020304" pitchFamily="18" charset="0"/>
              </a:rPr>
              <a:t>Турысбекова</a:t>
            </a:r>
            <a:r>
              <a:rPr lang="ru-RU" dirty="0">
                <a:latin typeface="Times New Roman" panose="02020603050405020304" pitchFamily="18" charset="0"/>
                <a:cs typeface="Times New Roman" panose="02020603050405020304" pitchFamily="18" charset="0"/>
              </a:rPr>
              <a:t>, Б. О. </a:t>
            </a:r>
            <a:r>
              <a:rPr lang="ru-RU" dirty="0" err="1">
                <a:latin typeface="Times New Roman" panose="02020603050405020304" pitchFamily="18" charset="0"/>
                <a:cs typeface="Times New Roman" panose="02020603050405020304" pitchFamily="18" charset="0"/>
              </a:rPr>
              <a:t>Оразова</a:t>
            </a:r>
            <a:r>
              <a:rPr lang="ru-RU" dirty="0">
                <a:latin typeface="Times New Roman" panose="02020603050405020304" pitchFamily="18" charset="0"/>
                <a:cs typeface="Times New Roman" panose="02020603050405020304" pitchFamily="18" charset="0"/>
              </a:rPr>
              <a:t>. - Алматы : ЭСПИ, 2021. - 120 бет.</a:t>
            </a:r>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3568" y="332656"/>
            <a:ext cx="3096344" cy="3888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381588"/>
            <a:ext cx="4258816" cy="3948037"/>
          </a:xfrm>
          <a:solidFill>
            <a:schemeClr val="bg1"/>
          </a:solidFill>
          <a:ln w="19050">
            <a:solidFill>
              <a:srgbClr val="0070C0"/>
            </a:solidFill>
            <a:prstDash val="sysDash"/>
          </a:ln>
          <a:effectLst>
            <a:glow rad="101600">
              <a:schemeClr val="accent3">
                <a:satMod val="175000"/>
                <a:alpha val="40000"/>
              </a:schemeClr>
            </a:glow>
          </a:effectLst>
        </p:spPr>
        <p:txBody>
          <a:bodyPr>
            <a:normAutofit/>
          </a:bodyPr>
          <a:lstStyle/>
          <a:p>
            <a:pPr marL="0" indent="0">
              <a:buNone/>
            </a:pP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Қазақстан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Республикасының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мемлекеттік</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жалпыға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білім</a:t>
            </a:r>
            <a:r>
              <a:rPr lang="ru-RU" sz="1400" dirty="0" smtClean="0">
                <a:latin typeface="Times New Roman" panose="02020603050405020304" pitchFamily="18" charset="0"/>
                <a:cs typeface="Times New Roman" panose="02020603050405020304" pitchFamily="18" charset="0"/>
              </a:rPr>
              <a:t>  беру  </a:t>
            </a:r>
            <a:r>
              <a:rPr lang="ru-RU" sz="1400" dirty="0" err="1">
                <a:latin typeface="Times New Roman" panose="02020603050405020304" pitchFamily="18" charset="0"/>
                <a:cs typeface="Times New Roman" panose="02020603050405020304" pitchFamily="18" charset="0"/>
              </a:rPr>
              <a:t>стандартына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сәйкес</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орындалған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Оқулықтың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негізгі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мақсаты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студенттердің</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a:t>
            </a:r>
            <a:r>
              <a:rPr lang="ru-RU" sz="1400" dirty="0" err="1" smtClean="0">
                <a:latin typeface="Times New Roman" panose="02020603050405020304" pitchFamily="18" charset="0"/>
                <a:cs typeface="Times New Roman" panose="02020603050405020304" pitchFamily="18" charset="0"/>
              </a:rPr>
              <a:t>білімгерлердің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сызбаны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оңай</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түсінікті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салуға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сызбаны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сызудың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қандай</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дістері</a:t>
            </a:r>
            <a:r>
              <a:rPr lang="ru-RU" sz="1400" dirty="0" smtClean="0">
                <a:latin typeface="Times New Roman" panose="02020603050405020304" pitchFamily="18" charset="0"/>
                <a:cs typeface="Times New Roman" panose="02020603050405020304" pitchFamily="18" charset="0"/>
              </a:rPr>
              <a:t> бар  </a:t>
            </a:r>
            <a:r>
              <a:rPr lang="ru-RU" sz="1400" dirty="0" err="1">
                <a:latin typeface="Times New Roman" panose="02020603050405020304" pitchFamily="18" charset="0"/>
                <a:cs typeface="Times New Roman" panose="02020603050405020304" pitchFamily="18" charset="0"/>
              </a:rPr>
              <a:t>екенін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сызбаны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қалай</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сызба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дістерін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пайдалана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отырып</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қандай</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есептер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шығаруға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болатынын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сонымен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қатар</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сызбаны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салу </a:t>
            </a:r>
            <a:r>
              <a:rPr lang="ru-RU" sz="1400" dirty="0">
                <a:latin typeface="Times New Roman" panose="02020603050405020304" pitchFamily="18" charset="0"/>
                <a:cs typeface="Times New Roman" panose="02020603050405020304" pitchFamily="18" charset="0"/>
              </a:rPr>
              <a:t>мен </a:t>
            </a:r>
            <a:r>
              <a:rPr lang="ru-RU" sz="1400" dirty="0" err="1" smtClean="0">
                <a:latin typeface="Times New Roman" panose="02020603050405020304" pitchFamily="18" charset="0"/>
                <a:cs typeface="Times New Roman" panose="02020603050405020304" pitchFamily="18" charset="0"/>
              </a:rPr>
              <a:t>оқуды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сызбалардың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көмегімен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инженерлік</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есептерді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шешу</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теориясын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оқыту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болып</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саналады</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Оқулықтың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құрылыс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жер</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a:t>
            </a:r>
            <a:r>
              <a:rPr lang="ru-RU" sz="1400" dirty="0" err="1">
                <a:latin typeface="Times New Roman" panose="02020603050405020304" pitchFamily="18" charset="0"/>
                <a:cs typeface="Times New Roman" panose="02020603050405020304" pitchFamily="18" charset="0"/>
              </a:rPr>
              <a:t>ң</a:t>
            </a:r>
            <a:r>
              <a:rPr lang="ru-RU" sz="1400" dirty="0" err="1" smtClean="0">
                <a:latin typeface="Times New Roman" panose="02020603050405020304" pitchFamily="18" charset="0"/>
                <a:cs typeface="Times New Roman" panose="02020603050405020304" pitchFamily="18" charset="0"/>
              </a:rPr>
              <a:t>деу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жол</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құрылысы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басқа</a:t>
            </a:r>
            <a:r>
              <a:rPr lang="ru-RU" sz="1400" dirty="0" smtClean="0">
                <a:latin typeface="Times New Roman" panose="02020603050405020304" pitchFamily="18" charset="0"/>
                <a:cs typeface="Times New Roman" panose="02020603050405020304" pitchFamily="18" charset="0"/>
              </a:rPr>
              <a:t>  да  </a:t>
            </a:r>
            <a:r>
              <a:rPr lang="ru-RU" sz="1400" dirty="0" err="1" smtClean="0">
                <a:latin typeface="Times New Roman" panose="02020603050405020304" pitchFamily="18" charset="0"/>
                <a:cs typeface="Times New Roman" panose="02020603050405020304" pitchFamily="18" charset="0"/>
              </a:rPr>
              <a:t>техникалық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мамандықтарында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оқитын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жоғарғы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орындарындағы</a:t>
            </a:r>
            <a:r>
              <a:rPr lang="ru-RU" sz="1400" dirty="0" smtClean="0">
                <a:latin typeface="Times New Roman" panose="02020603050405020304" pitchFamily="18" charset="0"/>
                <a:cs typeface="Times New Roman" panose="02020603050405020304" pitchFamily="18" charset="0"/>
              </a:rPr>
              <a:t>  студент- </a:t>
            </a:r>
            <a:r>
              <a:rPr lang="ru-RU" sz="1400" dirty="0" err="1">
                <a:latin typeface="Times New Roman" panose="02020603050405020304" pitchFamily="18" charset="0"/>
                <a:cs typeface="Times New Roman" panose="02020603050405020304" pitchFamily="18" charset="0"/>
              </a:rPr>
              <a:t>термен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магистранттарға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оқытушыларға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a:t>
            </a:r>
          </a:p>
          <a:p>
            <a:pPr marL="0" indent="0">
              <a:buNone/>
            </a:pP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915816" y="4941168"/>
            <a:ext cx="3744416" cy="1584176"/>
          </a:xfrm>
          <a:solidFill>
            <a:schemeClr val="bg1"/>
          </a:solidFill>
          <a:ln w="19050">
            <a:solidFill>
              <a:srgbClr val="0070C0"/>
            </a:solidFill>
            <a:prstDash val="sysDash"/>
          </a:ln>
          <a:effectLst>
            <a:glow rad="101600">
              <a:schemeClr val="accent3">
                <a:satMod val="175000"/>
                <a:alpha val="40000"/>
              </a:schemeClr>
            </a:glow>
          </a:effectLst>
        </p:spPr>
        <p:txBody>
          <a:bodyPr>
            <a:normAutofit/>
          </a:bodyPr>
          <a:lstStyle/>
          <a:p>
            <a:r>
              <a:rPr lang="ru-RU" dirty="0" smtClean="0">
                <a:latin typeface="Times New Roman" panose="02020603050405020304" pitchFamily="18" charset="0"/>
                <a:cs typeface="Times New Roman" panose="02020603050405020304" pitchFamily="18" charset="0"/>
              </a:rPr>
              <a:t>30.11я73</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Б32</a:t>
            </a:r>
          </a:p>
          <a:p>
            <a:r>
              <a:rPr lang="ru-RU" dirty="0" err="1">
                <a:latin typeface="Times New Roman" panose="02020603050405020304" pitchFamily="18" charset="0"/>
                <a:cs typeface="Times New Roman" panose="02020603050405020304" pitchFamily="18" charset="0"/>
              </a:rPr>
              <a:t>Бәйдібеков</a:t>
            </a:r>
            <a:r>
              <a:rPr lang="ru-RU" dirty="0">
                <a:latin typeface="Times New Roman" panose="02020603050405020304" pitchFamily="18" charset="0"/>
                <a:cs typeface="Times New Roman" panose="02020603050405020304" pitchFamily="18" charset="0"/>
              </a:rPr>
              <a:t>, Ә. К. </a:t>
            </a:r>
          </a:p>
          <a:p>
            <a:r>
              <a:rPr lang="ru-RU" dirty="0" err="1" smtClean="0">
                <a:latin typeface="Times New Roman" panose="02020603050405020304" pitchFamily="18" charset="0"/>
                <a:cs typeface="Times New Roman" panose="02020603050405020304" pitchFamily="18" charset="0"/>
              </a:rPr>
              <a:t>Инженерлік</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графика (</a:t>
            </a:r>
            <a:r>
              <a:rPr lang="ru-RU" dirty="0" err="1">
                <a:latin typeface="Times New Roman" panose="02020603050405020304" pitchFamily="18" charset="0"/>
                <a:cs typeface="Times New Roman" panose="02020603050405020304" pitchFamily="18" charset="0"/>
              </a:rPr>
              <a:t>сандық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белгілері</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проекцияда</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құралы</a:t>
            </a:r>
            <a:r>
              <a:rPr lang="ru-RU" dirty="0">
                <a:latin typeface="Times New Roman" panose="02020603050405020304" pitchFamily="18" charset="0"/>
                <a:cs typeface="Times New Roman" panose="02020603050405020304" pitchFamily="18" charset="0"/>
              </a:rPr>
              <a:t> / Ә. К. </a:t>
            </a:r>
            <a:r>
              <a:rPr lang="ru-RU" dirty="0" err="1">
                <a:latin typeface="Times New Roman" panose="02020603050405020304" pitchFamily="18" charset="0"/>
                <a:cs typeface="Times New Roman" panose="02020603050405020304" pitchFamily="18" charset="0"/>
              </a:rPr>
              <a:t>Бәйдібеков</a:t>
            </a:r>
            <a:r>
              <a:rPr lang="ru-RU" dirty="0">
                <a:latin typeface="Times New Roman" panose="02020603050405020304" pitchFamily="18" charset="0"/>
                <a:cs typeface="Times New Roman" panose="02020603050405020304" pitchFamily="18" charset="0"/>
              </a:rPr>
              <a:t>. - Алматы : ЭСПИ, 2021. - 160 бет.</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3568" y="476671"/>
            <a:ext cx="3097213" cy="38884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043534856"/>
      </p:ext>
    </p:extLst>
  </p:cSld>
  <p:clrMapOvr>
    <a:masterClrMapping/>
  </p:clrMapOvr>
  <p:transition spd="slow" advClick="0">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39952" y="273050"/>
            <a:ext cx="4546848" cy="5532214"/>
          </a:xfrm>
          <a:solidFill>
            <a:schemeClr val="bg1"/>
          </a:solidFill>
          <a:ln w="19050">
            <a:solidFill>
              <a:schemeClr val="accent3">
                <a:lumMod val="75000"/>
              </a:schemeClr>
            </a:solidFill>
            <a:prstDash val="sysDash"/>
          </a:ln>
          <a:effectLst>
            <a:glow rad="101600">
              <a:srgbClr val="0070C0">
                <a:alpha val="40000"/>
              </a:srgbClr>
            </a:glow>
          </a:effectLst>
        </p:spPr>
        <p:txBody>
          <a:bodyPr>
            <a:noAutofit/>
          </a:bodyPr>
          <a:lstStyle/>
          <a:p>
            <a:pPr marL="0" indent="0">
              <a:buNone/>
            </a:pP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Профессионально  </a:t>
            </a:r>
            <a:r>
              <a:rPr lang="ru-RU" sz="1400" dirty="0">
                <a:latin typeface="Times New Roman" panose="02020603050405020304" pitchFamily="18" charset="0"/>
                <a:cs typeface="Times New Roman" panose="02020603050405020304" pitchFamily="18" charset="0"/>
              </a:rPr>
              <a:t>ориентированная </a:t>
            </a:r>
            <a:r>
              <a:rPr lang="ru-RU" sz="1400" dirty="0" smtClean="0">
                <a:latin typeface="Times New Roman" panose="02020603050405020304" pitchFamily="18" charset="0"/>
                <a:cs typeface="Times New Roman" panose="02020603050405020304" pitchFamily="18" charset="0"/>
              </a:rPr>
              <a:t> дисциплина </a:t>
            </a:r>
            <a:r>
              <a:rPr lang="ru-RU" sz="1400" dirty="0">
                <a:latin typeface="Times New Roman" panose="02020603050405020304" pitchFamily="18" charset="0"/>
                <a:cs typeface="Times New Roman" panose="02020603050405020304" pitchFamily="18" charset="0"/>
              </a:rPr>
              <a:t>«Латинский язык и </a:t>
            </a:r>
            <a:r>
              <a:rPr lang="ru-RU" sz="1400" dirty="0" smtClean="0">
                <a:latin typeface="Times New Roman" panose="02020603050405020304" pitchFamily="18" charset="0"/>
                <a:cs typeface="Times New Roman" panose="02020603050405020304" pitchFamily="18" charset="0"/>
              </a:rPr>
              <a:t>основы </a:t>
            </a:r>
            <a:r>
              <a:rPr lang="ru-RU" sz="1400" dirty="0" err="1">
                <a:latin typeface="Times New Roman" panose="02020603050405020304" pitchFamily="18" charset="0"/>
                <a:cs typeface="Times New Roman" panose="02020603050405020304" pitchFamily="18" charset="0"/>
              </a:rPr>
              <a:t>медининской</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терминологии</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является  </a:t>
            </a:r>
            <a:r>
              <a:rPr lang="ru-RU" sz="1400" dirty="0">
                <a:latin typeface="Times New Roman" panose="02020603050405020304" pitchFamily="18" charset="0"/>
                <a:cs typeface="Times New Roman" panose="02020603050405020304" pitchFamily="18" charset="0"/>
              </a:rPr>
              <a:t>неотъемлемым элементом обучения студентов, </a:t>
            </a:r>
            <a:r>
              <a:rPr lang="ru-RU" sz="1400" dirty="0" smtClean="0">
                <a:latin typeface="Times New Roman" panose="02020603050405020304" pitchFamily="18" charset="0"/>
                <a:cs typeface="Times New Roman" panose="02020603050405020304" pitchFamily="18" charset="0"/>
              </a:rPr>
              <a:t>обучающихся  </a:t>
            </a:r>
            <a:r>
              <a:rPr lang="ru-RU" sz="1400" dirty="0">
                <a:latin typeface="Times New Roman" panose="02020603050405020304" pitchFamily="18" charset="0"/>
                <a:cs typeface="Times New Roman" panose="02020603050405020304" pitchFamily="18" charset="0"/>
              </a:rPr>
              <a:t>по </a:t>
            </a:r>
            <a:r>
              <a:rPr lang="ru-RU" sz="1400" dirty="0" smtClean="0">
                <a:latin typeface="Times New Roman" panose="02020603050405020304" pitchFamily="18" charset="0"/>
                <a:cs typeface="Times New Roman" panose="02020603050405020304" pitchFamily="18" charset="0"/>
              </a:rPr>
              <a:t> специальности  «</a:t>
            </a:r>
            <a:r>
              <a:rPr lang="ru-RU" sz="1400" dirty="0">
                <a:latin typeface="Times New Roman" panose="02020603050405020304" pitchFamily="18" charset="0"/>
                <a:cs typeface="Times New Roman" panose="02020603050405020304" pitchFamily="18" charset="0"/>
              </a:rPr>
              <a:t>Стоматология». </a:t>
            </a:r>
            <a:r>
              <a:rPr lang="ru-RU" sz="1400" dirty="0" smtClean="0">
                <a:latin typeface="Times New Roman" panose="02020603050405020304" pitchFamily="18" charset="0"/>
                <a:cs typeface="Times New Roman" panose="02020603050405020304" pitchFamily="18" charset="0"/>
              </a:rPr>
              <a:t>Усвоение  </a:t>
            </a:r>
            <a:r>
              <a:rPr lang="ru-RU" sz="1400" dirty="0">
                <a:latin typeface="Times New Roman" panose="02020603050405020304" pitchFamily="18" charset="0"/>
                <a:cs typeface="Times New Roman" panose="02020603050405020304" pitchFamily="18" charset="0"/>
              </a:rPr>
              <a:t>этой </a:t>
            </a:r>
            <a:r>
              <a:rPr lang="ru-RU" sz="1400" dirty="0" smtClean="0">
                <a:latin typeface="Times New Roman" panose="02020603050405020304" pitchFamily="18" charset="0"/>
                <a:cs typeface="Times New Roman" panose="02020603050405020304" pitchFamily="18" charset="0"/>
              </a:rPr>
              <a:t> дисциплины  </a:t>
            </a:r>
            <a:r>
              <a:rPr lang="ru-RU" sz="1400" dirty="0">
                <a:latin typeface="Times New Roman" panose="02020603050405020304" pitchFamily="18" charset="0"/>
                <a:cs typeface="Times New Roman" panose="02020603050405020304" pitchFamily="18" charset="0"/>
              </a:rPr>
              <a:t>в </a:t>
            </a:r>
            <a:r>
              <a:rPr lang="ru-RU" sz="1400" dirty="0" smtClean="0">
                <a:latin typeface="Times New Roman" panose="02020603050405020304" pitchFamily="18" charset="0"/>
                <a:cs typeface="Times New Roman" panose="02020603050405020304" pitchFamily="18" charset="0"/>
              </a:rPr>
              <a:t>рамках  </a:t>
            </a:r>
            <a:r>
              <a:rPr lang="ru-RU" sz="1400" dirty="0">
                <a:latin typeface="Times New Roman" panose="02020603050405020304" pitchFamily="18" charset="0"/>
                <a:cs typeface="Times New Roman" panose="02020603050405020304" pitchFamily="18" charset="0"/>
              </a:rPr>
              <a:t>базового медицинского </a:t>
            </a:r>
            <a:r>
              <a:rPr lang="ru-RU" sz="1400" dirty="0" smtClean="0">
                <a:latin typeface="Times New Roman" panose="02020603050405020304" pitchFamily="18" charset="0"/>
                <a:cs typeface="Times New Roman" panose="02020603050405020304" pitchFamily="18" charset="0"/>
              </a:rPr>
              <a:t> образования </a:t>
            </a:r>
            <a:r>
              <a:rPr lang="ru-RU" sz="1400" dirty="0">
                <a:latin typeface="Times New Roman" panose="02020603050405020304" pitchFamily="18" charset="0"/>
                <a:cs typeface="Times New Roman" panose="02020603050405020304" pitchFamily="18" charset="0"/>
              </a:rPr>
              <a:t>на 1 курсе </a:t>
            </a:r>
            <a:r>
              <a:rPr lang="ru-RU" sz="1400" dirty="0" smtClean="0">
                <a:latin typeface="Times New Roman" panose="02020603050405020304" pitchFamily="18" charset="0"/>
                <a:cs typeface="Times New Roman" panose="02020603050405020304" pitchFamily="18" charset="0"/>
              </a:rPr>
              <a:t> способствует </a:t>
            </a:r>
            <a:r>
              <a:rPr lang="ru-RU" sz="1400" dirty="0">
                <a:latin typeface="Times New Roman" panose="02020603050405020304" pitchFamily="18" charset="0"/>
                <a:cs typeface="Times New Roman" panose="02020603050405020304" pitchFamily="18" charset="0"/>
              </a:rPr>
              <a:t>подготовке </a:t>
            </a:r>
            <a:r>
              <a:rPr lang="ru-RU" sz="1400" dirty="0" smtClean="0">
                <a:latin typeface="Times New Roman" panose="02020603050405020304" pitchFamily="18" charset="0"/>
                <a:cs typeface="Times New Roman" panose="02020603050405020304" pitchFamily="18" charset="0"/>
              </a:rPr>
              <a:t> студентов  второго  и  </a:t>
            </a:r>
            <a:r>
              <a:rPr lang="ru-RU" sz="1400" dirty="0" err="1" smtClean="0">
                <a:latin typeface="Times New Roman" panose="02020603050405020304" pitchFamily="18" charset="0"/>
                <a:cs typeface="Times New Roman" panose="02020603050405020304" pitchFamily="18" charset="0"/>
              </a:rPr>
              <a:t>третъего</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уровней </a:t>
            </a:r>
            <a:r>
              <a:rPr lang="ru-RU" sz="1400" dirty="0" smtClean="0">
                <a:latin typeface="Times New Roman" panose="02020603050405020304" pitchFamily="18" charset="0"/>
                <a:cs typeface="Times New Roman" panose="02020603050405020304" pitchFamily="18" charset="0"/>
              </a:rPr>
              <a:t>высшего  </a:t>
            </a:r>
            <a:r>
              <a:rPr lang="ru-RU" sz="1400" dirty="0">
                <a:latin typeface="Times New Roman" panose="02020603050405020304" pitchFamily="18" charset="0"/>
                <a:cs typeface="Times New Roman" panose="02020603050405020304" pitchFamily="18" charset="0"/>
              </a:rPr>
              <a:t>образования и в </a:t>
            </a:r>
            <a:r>
              <a:rPr lang="ru-RU" sz="1400" dirty="0" smtClean="0">
                <a:latin typeface="Times New Roman" panose="02020603050405020304" pitchFamily="18" charset="0"/>
                <a:cs typeface="Times New Roman" panose="02020603050405020304" pitchFamily="18" charset="0"/>
              </a:rPr>
              <a:t>конечном  </a:t>
            </a:r>
            <a:r>
              <a:rPr lang="ru-RU" sz="1400" dirty="0">
                <a:latin typeface="Times New Roman" panose="02020603050405020304" pitchFamily="18" charset="0"/>
                <a:cs typeface="Times New Roman" panose="02020603050405020304" pitchFamily="18" charset="0"/>
              </a:rPr>
              <a:t>итоге формированию </a:t>
            </a:r>
            <a:r>
              <a:rPr lang="ru-RU" sz="1400" dirty="0" smtClean="0">
                <a:latin typeface="Times New Roman" panose="02020603050405020304" pitchFamily="18" charset="0"/>
                <a:cs typeface="Times New Roman" panose="02020603050405020304" pitchFamily="18" charset="0"/>
              </a:rPr>
              <a:t>терминологически  </a:t>
            </a:r>
            <a:r>
              <a:rPr lang="ru-RU" sz="1400" dirty="0">
                <a:latin typeface="Times New Roman" panose="02020603050405020304" pitchFamily="18" charset="0"/>
                <a:cs typeface="Times New Roman" panose="02020603050405020304" pitchFamily="18" charset="0"/>
              </a:rPr>
              <a:t>грамотного </a:t>
            </a:r>
            <a:r>
              <a:rPr lang="ru-RU" sz="1400" dirty="0" smtClean="0">
                <a:latin typeface="Times New Roman" panose="02020603050405020304" pitchFamily="18" charset="0"/>
                <a:cs typeface="Times New Roman" panose="02020603050405020304" pitchFamily="18" charset="0"/>
              </a:rPr>
              <a:t> врача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его профессиональной  </a:t>
            </a:r>
            <a:r>
              <a:rPr lang="ru-RU" sz="1400" dirty="0">
                <a:latin typeface="Times New Roman" panose="02020603050405020304" pitchFamily="18" charset="0"/>
                <a:cs typeface="Times New Roman" panose="02020603050405020304" pitchFamily="18" charset="0"/>
              </a:rPr>
              <a:t>языковой </a:t>
            </a:r>
            <a:r>
              <a:rPr lang="ru-RU" sz="1400" dirty="0" smtClean="0">
                <a:latin typeface="Times New Roman" panose="02020603050405020304" pitchFamily="18" charset="0"/>
                <a:cs typeface="Times New Roman" panose="02020603050405020304" pitchFamily="18" charset="0"/>
              </a:rPr>
              <a:t> культуре</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Данное  </a:t>
            </a:r>
            <a:r>
              <a:rPr lang="ru-RU" sz="1400" dirty="0">
                <a:latin typeface="Times New Roman" panose="02020603050405020304" pitchFamily="18" charset="0"/>
                <a:cs typeface="Times New Roman" panose="02020603050405020304" pitchFamily="18" charset="0"/>
              </a:rPr>
              <a:t>пособие </a:t>
            </a:r>
            <a:r>
              <a:rPr lang="ru-RU" sz="1400" dirty="0" smtClean="0">
                <a:latin typeface="Times New Roman" panose="02020603050405020304" pitchFamily="18" charset="0"/>
                <a:cs typeface="Times New Roman" panose="02020603050405020304" pitchFamily="18" charset="0"/>
              </a:rPr>
              <a:t> имеет  четкую  </a:t>
            </a:r>
            <a:r>
              <a:rPr lang="ru-RU" sz="1400" dirty="0" err="1" smtClean="0">
                <a:latin typeface="Times New Roman" panose="02020603050405020304" pitchFamily="18" charset="0"/>
                <a:cs typeface="Times New Roman" panose="02020603050405020304" pitchFamily="18" charset="0"/>
              </a:rPr>
              <a:t>терминоведческую</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направленность. </a:t>
            </a:r>
            <a:r>
              <a:rPr lang="ru-RU" sz="1400" dirty="0" smtClean="0">
                <a:latin typeface="Times New Roman" panose="02020603050405020304" pitchFamily="18" charset="0"/>
                <a:cs typeface="Times New Roman" panose="02020603050405020304" pitchFamily="18" charset="0"/>
              </a:rPr>
              <a:t> Преподавание  элементов  латинской </a:t>
            </a:r>
            <a:r>
              <a:rPr lang="ru-RU" sz="1400" dirty="0">
                <a:latin typeface="Times New Roman" panose="02020603050405020304" pitchFamily="18" charset="0"/>
                <a:cs typeface="Times New Roman" panose="02020603050405020304" pitchFamily="18" charset="0"/>
              </a:rPr>
              <a:t>грамматики </a:t>
            </a:r>
            <a:r>
              <a:rPr lang="ru-RU" sz="1400" dirty="0" smtClean="0">
                <a:latin typeface="Times New Roman" panose="02020603050405020304" pitchFamily="18" charset="0"/>
                <a:cs typeface="Times New Roman" panose="02020603050405020304" pitchFamily="18" charset="0"/>
              </a:rPr>
              <a:t> последовательно  ориентировано  на </a:t>
            </a:r>
            <a:r>
              <a:rPr lang="ru-RU" sz="1400" dirty="0">
                <a:latin typeface="Times New Roman" panose="02020603050405020304" pitchFamily="18" charset="0"/>
                <a:cs typeface="Times New Roman" panose="02020603050405020304" pitchFamily="18" charset="0"/>
              </a:rPr>
              <a:t>преподавание </a:t>
            </a:r>
            <a:r>
              <a:rPr lang="ru-RU" sz="1400" dirty="0" smtClean="0">
                <a:latin typeface="Times New Roman" panose="02020603050405020304" pitchFamily="18" charset="0"/>
                <a:cs typeface="Times New Roman" panose="02020603050405020304" pitchFamily="18" charset="0"/>
              </a:rPr>
              <a:t> основ  медицинской  терминологии</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Учебное  пособие  </a:t>
            </a:r>
            <a:r>
              <a:rPr lang="ru-RU" sz="1400" dirty="0">
                <a:latin typeface="Times New Roman" panose="02020603050405020304" pitchFamily="18" charset="0"/>
                <a:cs typeface="Times New Roman" panose="02020603050405020304" pitchFamily="18" charset="0"/>
              </a:rPr>
              <a:t>составлено в соответствии с Рабочей </a:t>
            </a:r>
            <a:r>
              <a:rPr lang="ru-RU" sz="1400" dirty="0" smtClean="0">
                <a:latin typeface="Times New Roman" panose="02020603050405020304" pitchFamily="18" charset="0"/>
                <a:cs typeface="Times New Roman" panose="02020603050405020304" pitchFamily="18" charset="0"/>
              </a:rPr>
              <a:t>программой  </a:t>
            </a:r>
            <a:r>
              <a:rPr lang="ru-RU" sz="1400" dirty="0">
                <a:latin typeface="Times New Roman" panose="02020603050405020304" pitchFamily="18" charset="0"/>
                <a:cs typeface="Times New Roman" panose="02020603050405020304" pitchFamily="18" charset="0"/>
              </a:rPr>
              <a:t>и </a:t>
            </a:r>
            <a:r>
              <a:rPr lang="ru-RU" sz="1400" dirty="0" smtClean="0">
                <a:latin typeface="Times New Roman" panose="02020603050405020304" pitchFamily="18" charset="0"/>
                <a:cs typeface="Times New Roman" panose="02020603050405020304" pitchFamily="18" charset="0"/>
              </a:rPr>
              <a:t> тематическому  </a:t>
            </a:r>
            <a:r>
              <a:rPr lang="ru-RU" sz="1400" dirty="0">
                <a:latin typeface="Times New Roman" panose="02020603050405020304" pitchFamily="18" charset="0"/>
                <a:cs typeface="Times New Roman" panose="02020603050405020304" pitchFamily="18" charset="0"/>
              </a:rPr>
              <a:t>плану </a:t>
            </a:r>
            <a:r>
              <a:rPr lang="ru-RU" sz="1400" dirty="0" smtClean="0">
                <a:latin typeface="Times New Roman" panose="02020603050405020304" pitchFamily="18" charset="0"/>
                <a:cs typeface="Times New Roman" panose="02020603050405020304" pitchFamily="18" charset="0"/>
              </a:rPr>
              <a:t> по  </a:t>
            </a:r>
            <a:r>
              <a:rPr lang="ru-RU" sz="1400" dirty="0">
                <a:latin typeface="Times New Roman" panose="02020603050405020304" pitchFamily="18" charset="0"/>
                <a:cs typeface="Times New Roman" panose="02020603050405020304" pitchFamily="18" charset="0"/>
              </a:rPr>
              <a:t>латинскому языку. Содержание </a:t>
            </a:r>
            <a:r>
              <a:rPr lang="ru-RU" sz="1400" dirty="0" smtClean="0">
                <a:latin typeface="Times New Roman" panose="02020603050405020304" pitchFamily="18" charset="0"/>
                <a:cs typeface="Times New Roman" panose="02020603050405020304" pitchFamily="18" charset="0"/>
              </a:rPr>
              <a:t> пособия  распределено  </a:t>
            </a:r>
            <a:r>
              <a:rPr lang="ru-RU" sz="1400" dirty="0">
                <a:latin typeface="Times New Roman" panose="02020603050405020304" pitchFamily="18" charset="0"/>
                <a:cs typeface="Times New Roman" panose="02020603050405020304" pitchFamily="18" charset="0"/>
              </a:rPr>
              <a:t>по трем разделам, каждый </a:t>
            </a:r>
            <a:r>
              <a:rPr lang="ru-RU" sz="1400" dirty="0" smtClean="0">
                <a:latin typeface="Times New Roman" panose="02020603050405020304" pitchFamily="18" charset="0"/>
                <a:cs typeface="Times New Roman" panose="02020603050405020304" pitchFamily="18" charset="0"/>
              </a:rPr>
              <a:t> из  </a:t>
            </a:r>
            <a:r>
              <a:rPr lang="ru-RU" sz="1400" dirty="0">
                <a:latin typeface="Times New Roman" panose="02020603050405020304" pitchFamily="18" charset="0"/>
                <a:cs typeface="Times New Roman" panose="02020603050405020304" pitchFamily="18" charset="0"/>
              </a:rPr>
              <a:t>которых </a:t>
            </a:r>
            <a:r>
              <a:rPr lang="ru-RU" sz="1400" dirty="0" smtClean="0">
                <a:latin typeface="Times New Roman" panose="02020603050405020304" pitchFamily="18" charset="0"/>
                <a:cs typeface="Times New Roman" panose="02020603050405020304" pitchFamily="18" charset="0"/>
              </a:rPr>
              <a:t> посвящен  </a:t>
            </a:r>
            <a:r>
              <a:rPr lang="ru-RU" sz="1400" dirty="0">
                <a:latin typeface="Times New Roman" panose="02020603050405020304" pitchFamily="18" charset="0"/>
                <a:cs typeface="Times New Roman" panose="02020603050405020304" pitchFamily="18" charset="0"/>
              </a:rPr>
              <a:t>одной </a:t>
            </a:r>
            <a:r>
              <a:rPr lang="ru-RU" sz="1400" dirty="0" err="1" smtClean="0">
                <a:latin typeface="Times New Roman" panose="02020603050405020304" pitchFamily="18" charset="0"/>
                <a:cs typeface="Times New Roman" panose="02020603050405020304" pitchFamily="18" charset="0"/>
              </a:rPr>
              <a:t>терминосистеме</a:t>
            </a:r>
            <a:r>
              <a:rPr lang="ru-RU" sz="1400" dirty="0" smtClean="0">
                <a:latin typeface="Times New Roman" panose="02020603050405020304" pitchFamily="18" charset="0"/>
                <a:cs typeface="Times New Roman" panose="02020603050405020304" pitchFamily="18" charset="0"/>
              </a:rPr>
              <a:t>:</a:t>
            </a:r>
          </a:p>
          <a:p>
            <a:pPr marL="0" indent="0">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1. Анатомо - гистологическая  терминология.</a:t>
            </a:r>
          </a:p>
          <a:p>
            <a:pPr marL="0" indent="0">
              <a:buNone/>
            </a:pPr>
            <a:r>
              <a:rPr lang="kk-KZ" sz="1400" dirty="0" smtClean="0">
                <a:latin typeface="Times New Roman" panose="02020603050405020304" pitchFamily="18" charset="0"/>
                <a:cs typeface="Times New Roman" panose="02020603050405020304" pitchFamily="18" charset="0"/>
              </a:rPr>
              <a:t>  2. Фармацевтическая терминология.</a:t>
            </a:r>
          </a:p>
          <a:p>
            <a:pPr marL="0" indent="0">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3. Клиническая терминология.</a:t>
            </a:r>
            <a:endParaRPr lang="ru-RU" sz="1400" dirty="0" smtClean="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683568" y="4653136"/>
            <a:ext cx="3351886" cy="1881897"/>
          </a:xfrm>
          <a:solidFill>
            <a:schemeClr val="bg1"/>
          </a:solidFill>
          <a:ln w="19050">
            <a:solidFill>
              <a:schemeClr val="accent3">
                <a:lumMod val="75000"/>
              </a:schemeClr>
            </a:solidFill>
            <a:prstDash val="sysDash"/>
          </a:ln>
          <a:effectLst>
            <a:glow rad="101600">
              <a:srgbClr val="0070C0">
                <a:alpha val="40000"/>
              </a:srgbClr>
            </a:glow>
          </a:effectLst>
        </p:spPr>
        <p:txBody>
          <a:bodyPr>
            <a:normAutofit lnSpcReduction="10000"/>
          </a:bodyPr>
          <a:lstStyle/>
          <a:p>
            <a:r>
              <a:rPr lang="ru-RU" dirty="0">
                <a:latin typeface="Times New Roman" panose="02020603050405020304" pitchFamily="18" charset="0"/>
                <a:cs typeface="Times New Roman" panose="02020603050405020304" pitchFamily="18" charset="0"/>
              </a:rPr>
              <a:t>81.2Латя73</a:t>
            </a:r>
          </a:p>
          <a:p>
            <a:r>
              <a:rPr lang="ru-RU" dirty="0">
                <a:latin typeface="Times New Roman" panose="02020603050405020304" pitchFamily="18" charset="0"/>
                <a:cs typeface="Times New Roman" panose="02020603050405020304" pitchFamily="18" charset="0"/>
              </a:rPr>
              <a:t>Т 232</a:t>
            </a:r>
          </a:p>
          <a:p>
            <a:r>
              <a:rPr lang="ru-RU" dirty="0">
                <a:latin typeface="Times New Roman" panose="02020603050405020304" pitchFamily="18" charset="0"/>
                <a:cs typeface="Times New Roman" panose="02020603050405020304" pitchFamily="18" charset="0"/>
              </a:rPr>
              <a:t>Татаренко, Т. Д. </a:t>
            </a:r>
          </a:p>
          <a:p>
            <a:r>
              <a:rPr lang="ru-RU" dirty="0" smtClean="0">
                <a:latin typeface="Times New Roman" panose="02020603050405020304" pitchFamily="18" charset="0"/>
                <a:cs typeface="Times New Roman" panose="02020603050405020304" pitchFamily="18" charset="0"/>
              </a:rPr>
              <a:t>Латинский </a:t>
            </a:r>
            <a:r>
              <a:rPr lang="ru-RU" dirty="0">
                <a:latin typeface="Times New Roman" panose="02020603050405020304" pitchFamily="18" charset="0"/>
                <a:cs typeface="Times New Roman" panose="02020603050405020304" pitchFamily="18" charset="0"/>
              </a:rPr>
              <a:t>язык и основы медицинской терминологии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учеб. пособие для студентов </a:t>
            </a:r>
            <a:r>
              <a:rPr lang="ru-RU" dirty="0" err="1">
                <a:latin typeface="Times New Roman" panose="02020603050405020304" pitchFamily="18" charset="0"/>
                <a:cs typeface="Times New Roman" panose="02020603050405020304" pitchFamily="18" charset="0"/>
              </a:rPr>
              <a:t>стом</a:t>
            </a:r>
            <a:r>
              <a:rPr lang="ru-RU" dirty="0">
                <a:latin typeface="Times New Roman" panose="02020603050405020304" pitchFamily="18" charset="0"/>
                <a:cs typeface="Times New Roman" panose="02020603050405020304" pitchFamily="18" charset="0"/>
              </a:rPr>
              <a:t>. факультета / Т. Д. Татаренко. - Алматы : ЭСПИ, 2021. - 196 с. </a:t>
            </a:r>
            <a:endParaRPr lang="ru-RU" dirty="0" smtClean="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3568" y="548679"/>
            <a:ext cx="2955258" cy="36841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83568" y="1916832"/>
            <a:ext cx="8076955" cy="830997"/>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kk-KZ"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Назарларыңызға  рақмет !!!</a:t>
            </a:r>
            <a:endParaRPr lang="ru-RU"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699792" y="4077072"/>
            <a:ext cx="4392488"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kk-KZ" sz="2000" b="1" dirty="0" smtClean="0">
                <a:solidFill>
                  <a:srgbClr val="00B0F0"/>
                </a:solidFill>
                <a:latin typeface="Times New Roman" panose="02020603050405020304" pitchFamily="18" charset="0"/>
                <a:cs typeface="Times New Roman" panose="02020603050405020304" pitchFamily="18" charset="0"/>
              </a:rPr>
              <a:t>Қызмет көрсету бөлімі :</a:t>
            </a:r>
          </a:p>
          <a:p>
            <a:pPr algn="ctr"/>
            <a:r>
              <a:rPr lang="kk-KZ" sz="2000" b="1" dirty="0" smtClean="0">
                <a:solidFill>
                  <a:srgbClr val="00B0F0"/>
                </a:solidFill>
                <a:latin typeface="Times New Roman" panose="02020603050405020304" pitchFamily="18" charset="0"/>
                <a:cs typeface="Times New Roman" panose="02020603050405020304" pitchFamily="18" charset="0"/>
              </a:rPr>
              <a:t>Серикбаева Г.Р.</a:t>
            </a:r>
            <a:endParaRPr lang="ru-RU" sz="2000" b="1" dirty="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716016" y="273051"/>
            <a:ext cx="3970784" cy="4524102"/>
          </a:xfrm>
          <a:solidFill>
            <a:schemeClr val="bg1"/>
          </a:solidFill>
          <a:ln w="19050">
            <a:solidFill>
              <a:schemeClr val="accent5">
                <a:lumMod val="75000"/>
              </a:schemeClr>
            </a:solidFill>
            <a:prstDash val="sysDash"/>
          </a:ln>
          <a:effectLst>
            <a:glow rad="101600">
              <a:schemeClr val="accent5">
                <a:satMod val="175000"/>
                <a:alpha val="40000"/>
              </a:schemeClr>
            </a:glow>
          </a:effectLst>
        </p:spPr>
        <p:txBody>
          <a:bodyPr>
            <a:normAutofit/>
          </a:bodyPr>
          <a:lstStyle/>
          <a:p>
            <a:pPr marL="0" indent="0">
              <a:buNone/>
            </a:pP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Ұсынылып</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отырған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ұралында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машиналар</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мен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жабдықтарды</a:t>
            </a:r>
            <a:r>
              <a:rPr lang="kk-KZ" sz="1400" dirty="0" smtClean="0">
                <a:latin typeface="Times New Roman" panose="02020603050405020304" pitchFamily="18" charset="0"/>
                <a:cs typeface="Times New Roman" panose="02020603050405020304" pitchFamily="18" charset="0"/>
              </a:rPr>
              <a:t>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құраушы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бөлігі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саналатын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механикалық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берілістердің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түрлері</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мен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конструкциялары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жобалау</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есептері</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мен </a:t>
            </a:r>
            <a:r>
              <a:rPr lang="ru-RU" sz="1400" dirty="0" err="1" smtClean="0">
                <a:latin typeface="Times New Roman" panose="02020603050405020304" pitchFamily="18" charset="0"/>
                <a:cs typeface="Times New Roman" panose="02020603050405020304" pitchFamily="18" charset="0"/>
              </a:rPr>
              <a:t>құрастыру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негіздері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қарастырылған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Кітаптың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рбір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бөлімінде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берілістің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түрлері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жеке</a:t>
            </a:r>
            <a:r>
              <a:rPr lang="ru-RU" sz="1400" dirty="0">
                <a:latin typeface="Times New Roman" panose="02020603050405020304" pitchFamily="18" charset="0"/>
                <a:cs typeface="Times New Roman" panose="02020603050405020304" pitchFamily="18" charset="0"/>
              </a:rPr>
              <a:t> механизм </a:t>
            </a:r>
            <a:r>
              <a:rPr lang="ru-RU" sz="1400" dirty="0" err="1" smtClean="0">
                <a:latin typeface="Times New Roman" panose="02020603050405020304" pitchFamily="18" charset="0"/>
                <a:cs typeface="Times New Roman" panose="02020603050405020304" pitchFamily="18" charset="0"/>
              </a:rPr>
              <a:t>түрінде</a:t>
            </a:r>
            <a:r>
              <a:rPr lang="ru-RU" sz="1400" dirty="0" smtClean="0">
                <a:latin typeface="Times New Roman" panose="02020603050405020304" pitchFamily="18" charset="0"/>
                <a:cs typeface="Times New Roman" panose="02020603050405020304" pitchFamily="18" charset="0"/>
              </a:rPr>
              <a:t>  де</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медициналық</a:t>
            </a:r>
            <a:r>
              <a:rPr lang="ru-RU" sz="1400" dirty="0" smtClean="0">
                <a:latin typeface="Times New Roman" panose="02020603050405020304" pitchFamily="18" charset="0"/>
                <a:cs typeface="Times New Roman" panose="02020603050405020304" pitchFamily="18" charset="0"/>
              </a:rPr>
              <a:t>  техника  </a:t>
            </a:r>
            <a:r>
              <a:rPr lang="ru-RU" sz="1400" dirty="0" err="1">
                <a:latin typeface="Times New Roman" panose="02020603050405020304" pitchFamily="18" charset="0"/>
                <a:cs typeface="Times New Roman" panose="02020603050405020304" pitchFamily="18" charset="0"/>
              </a:rPr>
              <a:t>құрамына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енетін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беріліс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ретінде</a:t>
            </a:r>
            <a:r>
              <a:rPr lang="ru-RU" sz="1400" dirty="0" smtClean="0">
                <a:latin typeface="Times New Roman" panose="02020603050405020304" pitchFamily="18" charset="0"/>
                <a:cs typeface="Times New Roman" panose="02020603050405020304" pitchFamily="18" charset="0"/>
              </a:rPr>
              <a:t>  де  </a:t>
            </a:r>
            <a:r>
              <a:rPr lang="ru-RU" sz="1400" dirty="0" err="1">
                <a:latin typeface="Times New Roman" panose="02020603050405020304" pitchFamily="18" charset="0"/>
                <a:cs typeface="Times New Roman" panose="02020603050405020304" pitchFamily="18" charset="0"/>
              </a:rPr>
              <a:t>баяндалған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Оқу</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a:t>
            </a:r>
            <a:r>
              <a:rPr lang="ru-RU" sz="1400" dirty="0" err="1" smtClean="0">
                <a:latin typeface="Times New Roman" panose="02020603050405020304" pitchFamily="18" charset="0"/>
                <a:cs typeface="Times New Roman" panose="02020603050405020304" pitchFamily="18" charset="0"/>
              </a:rPr>
              <a:t>Қолданбалы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механика»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пәнінің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бағдарламасы</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оқу</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жоспарының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талаптарына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сәйкес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қарастырылған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механикалық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берілістер</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бойынша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материалдар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толық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қамтылған</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құралы</a:t>
            </a:r>
            <a:r>
              <a:rPr lang="ru-RU" sz="1400" dirty="0" smtClean="0">
                <a:latin typeface="Times New Roman" panose="02020603050405020304" pitchFamily="18" charset="0"/>
                <a:cs typeface="Times New Roman" panose="02020603050405020304" pitchFamily="18" charset="0"/>
              </a:rPr>
              <a:t>  ЖОО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орта </a:t>
            </a:r>
            <a:r>
              <a:rPr lang="ru-RU" sz="1400" dirty="0" err="1" smtClean="0">
                <a:latin typeface="Times New Roman" panose="02020603050405020304" pitchFamily="18" charset="0"/>
                <a:cs typeface="Times New Roman" panose="02020603050405020304" pitchFamily="18" charset="0"/>
              </a:rPr>
              <a:t>дәрежелі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техникалық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орындарында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білім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алушыларға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сондай-ақ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ндірісте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еңбек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етіп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жүрген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инженерлер</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мен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технологтар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т.б</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техника </a:t>
            </a:r>
            <a:r>
              <a:rPr lang="ru-RU" sz="1400" dirty="0" err="1">
                <a:latin typeface="Times New Roman" panose="02020603050405020304" pitchFamily="18" charset="0"/>
                <a:cs typeface="Times New Roman" panose="02020603050405020304" pitchFamily="18" charset="0"/>
              </a:rPr>
              <a:t>мамандары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да  </a:t>
            </a:r>
            <a:r>
              <a:rPr lang="ru-RU" sz="1400" dirty="0" err="1" smtClean="0">
                <a:latin typeface="Times New Roman" panose="02020603050405020304" pitchFamily="18" charset="0"/>
                <a:cs typeface="Times New Roman" panose="02020603050405020304" pitchFamily="18" charset="0"/>
              </a:rPr>
              <a:t>пайдалануына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болады</a:t>
            </a:r>
            <a:r>
              <a:rPr lang="ru-RU" sz="1400" dirty="0">
                <a:latin typeface="Times New Roman" panose="02020603050405020304" pitchFamily="18" charset="0"/>
                <a:cs typeface="Times New Roman" panose="02020603050405020304" pitchFamily="18" charset="0"/>
              </a:rPr>
              <a:t>.</a:t>
            </a:r>
          </a:p>
          <a:p>
            <a:endParaRPr lang="ru-RU" dirty="0"/>
          </a:p>
        </p:txBody>
      </p:sp>
      <p:sp>
        <p:nvSpPr>
          <p:cNvPr id="7" name="Текст 6"/>
          <p:cNvSpPr>
            <a:spLocks noGrp="1"/>
          </p:cNvSpPr>
          <p:nvPr>
            <p:ph type="body" sz="half" idx="2"/>
          </p:nvPr>
        </p:nvSpPr>
        <p:spPr>
          <a:xfrm>
            <a:off x="2699792" y="5013176"/>
            <a:ext cx="3836303" cy="1656184"/>
          </a:xfrm>
          <a:solidFill>
            <a:schemeClr val="bg1"/>
          </a:solidFill>
          <a:ln w="19050">
            <a:solidFill>
              <a:schemeClr val="tx1"/>
            </a:solidFill>
            <a:prstDash val="sysDash"/>
          </a:ln>
          <a:effectLst>
            <a:glow rad="101600">
              <a:schemeClr val="accent5">
                <a:satMod val="175000"/>
                <a:alpha val="40000"/>
              </a:schemeClr>
            </a:glow>
          </a:effectLst>
        </p:spPr>
        <p:txBody>
          <a:bodyPr/>
          <a:lstStyle/>
          <a:p>
            <a:r>
              <a:rPr lang="ru-RU" dirty="0">
                <a:latin typeface="Times New Roman" panose="02020603050405020304" pitchFamily="18" charset="0"/>
                <a:cs typeface="Times New Roman" panose="02020603050405020304" pitchFamily="18" charset="0"/>
              </a:rPr>
              <a:t>531/534</a:t>
            </a:r>
          </a:p>
          <a:p>
            <a:r>
              <a:rPr lang="ru-RU" dirty="0">
                <a:latin typeface="Times New Roman" panose="02020603050405020304" pitchFamily="18" charset="0"/>
                <a:cs typeface="Times New Roman" panose="02020603050405020304" pitchFamily="18" charset="0"/>
              </a:rPr>
              <a:t>Б 17</a:t>
            </a:r>
          </a:p>
          <a:p>
            <a:r>
              <a:rPr lang="ru-RU" dirty="0" err="1">
                <a:latin typeface="Times New Roman" panose="02020603050405020304" pitchFamily="18" charset="0"/>
                <a:cs typeface="Times New Roman" panose="02020603050405020304" pitchFamily="18" charset="0"/>
              </a:rPr>
              <a:t>Байжанов</a:t>
            </a:r>
            <a:r>
              <a:rPr lang="ru-RU" dirty="0">
                <a:latin typeface="Times New Roman" panose="02020603050405020304" pitchFamily="18" charset="0"/>
                <a:cs typeface="Times New Roman" panose="02020603050405020304" pitchFamily="18" charset="0"/>
              </a:rPr>
              <a:t>, Ә. Ж. </a:t>
            </a:r>
          </a:p>
          <a:p>
            <a:r>
              <a:rPr lang="ru-RU" dirty="0" err="1" smtClean="0">
                <a:latin typeface="Times New Roman" panose="02020603050405020304" pitchFamily="18" charset="0"/>
                <a:cs typeface="Times New Roman" panose="02020603050405020304" pitchFamily="18" charset="0"/>
              </a:rPr>
              <a:t>Механикалық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берілістер</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құралы</a:t>
            </a:r>
            <a:r>
              <a:rPr lang="ru-RU" dirty="0">
                <a:latin typeface="Times New Roman" panose="02020603050405020304" pitchFamily="18" charset="0"/>
                <a:cs typeface="Times New Roman" panose="02020603050405020304" pitchFamily="18" charset="0"/>
              </a:rPr>
              <a:t> / Ә. Ж. </a:t>
            </a:r>
            <a:r>
              <a:rPr lang="ru-RU" dirty="0" err="1">
                <a:latin typeface="Times New Roman" panose="02020603050405020304" pitchFamily="18" charset="0"/>
                <a:cs typeface="Times New Roman" panose="02020603050405020304" pitchFamily="18" charset="0"/>
              </a:rPr>
              <a:t>Байжанов</a:t>
            </a:r>
            <a:r>
              <a:rPr lang="ru-RU" dirty="0">
                <a:latin typeface="Times New Roman" panose="02020603050405020304" pitchFamily="18" charset="0"/>
                <a:cs typeface="Times New Roman" panose="02020603050405020304" pitchFamily="18" charset="0"/>
              </a:rPr>
              <a:t>, К. Ә. </a:t>
            </a:r>
            <a:r>
              <a:rPr lang="ru-RU" dirty="0" err="1">
                <a:latin typeface="Times New Roman" panose="02020603050405020304" pitchFamily="18" charset="0"/>
                <a:cs typeface="Times New Roman" panose="02020603050405020304" pitchFamily="18" charset="0"/>
              </a:rPr>
              <a:t>Жалғасова</a:t>
            </a:r>
            <a:r>
              <a:rPr lang="ru-RU" dirty="0">
                <a:latin typeface="Times New Roman" panose="02020603050405020304" pitchFamily="18" charset="0"/>
                <a:cs typeface="Times New Roman" panose="02020603050405020304" pitchFamily="18" charset="0"/>
              </a:rPr>
              <a:t>. - Алматы : ЭСПИ, 2021. - 124 бет.</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9592" y="525519"/>
            <a:ext cx="3096344" cy="40324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733893130"/>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68000">
              <a:schemeClr val="accent1">
                <a:tint val="44500"/>
                <a:satMod val="160000"/>
              </a:schemeClr>
            </a:gs>
            <a:gs pos="100000">
              <a:schemeClr val="accent1">
                <a:tint val="23500"/>
                <a:satMod val="1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5" name="Прямоугольник 4"/>
          <p:cNvSpPr/>
          <p:nvPr/>
        </p:nvSpPr>
        <p:spPr>
          <a:xfrm>
            <a:off x="1058316" y="2540987"/>
            <a:ext cx="7337137" cy="1569660"/>
          </a:xfrm>
          <a:prstGeom prst="rect">
            <a:avLst/>
          </a:prstGeom>
          <a:solidFill>
            <a:schemeClr val="bg1"/>
          </a:solidFill>
          <a:ln w="19050">
            <a:solidFill>
              <a:srgbClr val="0070C0"/>
            </a:solidFill>
            <a:prstDash val="sysDash"/>
          </a:ln>
          <a:effectLst>
            <a:glow rad="139700">
              <a:schemeClr val="accent5">
                <a:satMod val="175000"/>
                <a:alpha val="40000"/>
              </a:schemeClr>
            </a:glow>
          </a:effectLst>
        </p:spPr>
        <p:txBody>
          <a:bodyPr wrap="none" lIns="91440" tIns="45720" rIns="91440" bIns="45720">
            <a:spAutoFit/>
          </a:bodyPr>
          <a:lstStyle/>
          <a:p>
            <a:pPr algn="ctr"/>
            <a:r>
              <a:rPr lang="kk-KZ"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Биологиялық ғылымдар/</a:t>
            </a:r>
          </a:p>
          <a:p>
            <a:pPr algn="ctr"/>
            <a:r>
              <a:rPr lang="kk-KZ"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Биологические науки</a:t>
            </a:r>
            <a:endParaRPr lang="ru-RU"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864495"/>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55976" y="332655"/>
            <a:ext cx="4032448" cy="3816425"/>
          </a:xfrm>
          <a:solidFill>
            <a:schemeClr val="bg1"/>
          </a:solidFill>
          <a:ln w="19050">
            <a:solidFill>
              <a:schemeClr val="accent3">
                <a:lumMod val="50000"/>
              </a:schemeClr>
            </a:solidFill>
            <a:prstDash val="sysDash"/>
          </a:ln>
          <a:effectLst>
            <a:glow rad="101600">
              <a:schemeClr val="accent2">
                <a:satMod val="175000"/>
                <a:alpha val="40000"/>
              </a:schemeClr>
            </a:glow>
          </a:effectLst>
        </p:spPr>
        <p:txBody>
          <a:bodyPr>
            <a:normAutofit/>
          </a:bodyPr>
          <a:lstStyle/>
          <a:p>
            <a:pPr marL="0" indent="0">
              <a:buNone/>
            </a:pPr>
            <a:r>
              <a:rPr lang="ru-RU" dirty="0" smtClean="0"/>
              <a:t>  </a:t>
            </a:r>
            <a:r>
              <a:rPr lang="ru-RU" sz="1400" dirty="0" err="1" smtClean="0">
                <a:latin typeface="Times New Roman" panose="02020603050405020304" pitchFamily="18" charset="0"/>
                <a:cs typeface="Times New Roman" panose="02020603050405020304" pitchFamily="18" charset="0"/>
              </a:rPr>
              <a:t>Медициналық</a:t>
            </a:r>
            <a:r>
              <a:rPr lang="ru-RU" sz="1400" dirty="0" smtClean="0">
                <a:latin typeface="Times New Roman" panose="02020603050405020304" pitchFamily="18" charset="0"/>
                <a:cs typeface="Times New Roman" panose="02020603050405020304" pitchFamily="18" charset="0"/>
              </a:rPr>
              <a:t> биотехнология – </a:t>
            </a:r>
            <a:r>
              <a:rPr lang="ru-RU" sz="1400" dirty="0" err="1" smtClean="0">
                <a:latin typeface="Times New Roman" panose="02020603050405020304" pitchFamily="18" charset="0"/>
                <a:cs typeface="Times New Roman" panose="02020603050405020304" pitchFamily="18" charset="0"/>
              </a:rPr>
              <a:t>бұл</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аурулардың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диагностикасы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емі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профилактикасының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технологияларын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жасап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пайдалануда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биологиялық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нысандардың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рөлін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ашатын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қоса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адам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денсаулығының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сапасын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бақылап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қолдайтын</a:t>
            </a:r>
            <a:r>
              <a:rPr lang="ru-RU" sz="1400" dirty="0" smtClean="0">
                <a:latin typeface="Times New Roman" panose="02020603050405020304" pitchFamily="18" charset="0"/>
                <a:cs typeface="Times New Roman" panose="02020603050405020304" pitchFamily="18" charset="0"/>
              </a:rPr>
              <a:t>  сала.</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Оқулықта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медициналық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практикада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олданатын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жаңа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биотехнологиялар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туралы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мәліметтер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көрсетілген</a:t>
            </a:r>
            <a:r>
              <a:rPr lang="ru-RU" sz="1400" dirty="0">
                <a:latin typeface="Times New Roman" panose="02020603050405020304" pitchFamily="18" charset="0"/>
                <a:cs typeface="Times New Roman" panose="02020603050405020304" pitchFamily="18" charset="0"/>
              </a:rPr>
              <a:t>.</a:t>
            </a:r>
          </a:p>
          <a:p>
            <a:pPr marL="0" indent="0">
              <a:buNone/>
            </a:pPr>
            <a:r>
              <a:rPr lang="ru-RU" sz="1400" dirty="0" smtClean="0">
                <a:latin typeface="Times New Roman" panose="02020603050405020304" pitchFamily="18" charset="0"/>
                <a:cs typeface="Times New Roman" panose="02020603050405020304" pitchFamily="18" charset="0"/>
              </a:rPr>
              <a:t>    ДНҚ  </a:t>
            </a:r>
            <a:r>
              <a:rPr lang="ru-RU" sz="1400" dirty="0" err="1" smtClean="0">
                <a:latin typeface="Times New Roman" panose="02020603050405020304" pitchFamily="18" charset="0"/>
                <a:cs typeface="Times New Roman" panose="02020603050405020304" pitchFamily="18" charset="0"/>
              </a:rPr>
              <a:t>технологиялар</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a:t>
            </a:r>
            <a:r>
              <a:rPr lang="ru-RU" sz="1400" dirty="0" err="1">
                <a:latin typeface="Times New Roman" panose="02020603050405020304" pitchFamily="18" charset="0"/>
                <a:cs typeface="Times New Roman" panose="02020603050405020304" pitchFamily="18" charset="0"/>
              </a:rPr>
              <a:t>генотерапия</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ДНҚ-диагностика, </a:t>
            </a:r>
            <a:r>
              <a:rPr lang="ru-RU" sz="1400" dirty="0" smtClean="0">
                <a:latin typeface="Times New Roman" panose="02020603050405020304" pitchFamily="18" charset="0"/>
                <a:cs typeface="Times New Roman" panose="02020603050405020304" pitchFamily="18" charset="0"/>
              </a:rPr>
              <a:t>ДНҚ-</a:t>
            </a:r>
            <a:r>
              <a:rPr lang="ru-RU" sz="1400" dirty="0" err="1" smtClean="0">
                <a:latin typeface="Times New Roman" panose="02020603050405020304" pitchFamily="18" charset="0"/>
                <a:cs typeface="Times New Roman" panose="02020603050405020304" pitchFamily="18" charset="0"/>
              </a:rPr>
              <a:t>вакциналар</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клеткалық</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терапия, </a:t>
            </a:r>
            <a:r>
              <a:rPr lang="ru-RU" sz="1400" dirty="0" err="1">
                <a:latin typeface="Times New Roman" panose="02020603050405020304" pitchFamily="18" charset="0"/>
                <a:cs typeface="Times New Roman" panose="02020603050405020304" pitchFamily="18" charset="0"/>
              </a:rPr>
              <a:t>биопрепараттарды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алу</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технологиялары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биотехнологиялық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қондырғылар</a:t>
            </a:r>
            <a:r>
              <a:rPr lang="ru-RU" sz="1400" dirty="0">
                <a:latin typeface="Times New Roman" panose="02020603050405020304" pitchFamily="18" charset="0"/>
                <a:cs typeface="Times New Roman" panose="02020603050405020304" pitchFamily="18" charset="0"/>
              </a:rPr>
              <a:t>, биоэтика мен </a:t>
            </a:r>
            <a:r>
              <a:rPr lang="ru-RU" sz="1400" dirty="0" err="1">
                <a:latin typeface="Times New Roman" panose="02020603050405020304" pitchFamily="18" charset="0"/>
                <a:cs typeface="Times New Roman" panose="02020603050405020304" pitchFamily="18" charset="0"/>
              </a:rPr>
              <a:t>биоқауіпсіздік</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тақырыптары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студенттермен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мамандар</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a:t>
            </a:r>
            <a:r>
              <a:rPr lang="ru-RU" sz="1400" dirty="0" err="1" smtClean="0">
                <a:latin typeface="Times New Roman" panose="02020603050405020304" pitchFamily="18" charset="0"/>
                <a:cs typeface="Times New Roman" panose="02020603050405020304" pitchFamily="18" charset="0"/>
              </a:rPr>
              <a:t>шін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қажетті</a:t>
            </a:r>
            <a:r>
              <a:rPr lang="ru-RU" sz="1400" dirty="0">
                <a:latin typeface="Times New Roman" panose="02020603050405020304" pitchFamily="18" charset="0"/>
                <a:cs typeface="Times New Roman" panose="02020603050405020304" pitchFamily="18" charset="0"/>
              </a:rPr>
              <a:t>.</a:t>
            </a:r>
          </a:p>
          <a:p>
            <a:pPr marL="0" indent="0">
              <a:buNone/>
            </a:pP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3275856" y="4797152"/>
            <a:ext cx="3008313" cy="1728192"/>
          </a:xfrm>
          <a:solidFill>
            <a:schemeClr val="bg1"/>
          </a:solidFill>
          <a:ln w="19050">
            <a:solidFill>
              <a:schemeClr val="accent3">
                <a:lumMod val="50000"/>
              </a:schemeClr>
            </a:solidFill>
            <a:prstDash val="sysDash"/>
          </a:ln>
          <a:effectLst>
            <a:glow rad="101600">
              <a:schemeClr val="accent2">
                <a:satMod val="175000"/>
                <a:alpha val="40000"/>
              </a:schemeClr>
            </a:glow>
          </a:effectLst>
        </p:spPr>
        <p:txBody>
          <a:bodyPr/>
          <a:lstStyle/>
          <a:p>
            <a:endParaRPr lang="ru-RU" dirty="0" smtClean="0"/>
          </a:p>
          <a:p>
            <a:r>
              <a:rPr lang="ru-RU" dirty="0" smtClean="0">
                <a:latin typeface="Times New Roman" panose="02020603050405020304" pitchFamily="18" charset="0"/>
                <a:cs typeface="Times New Roman" panose="02020603050405020304" pitchFamily="18" charset="0"/>
              </a:rPr>
              <a:t>57.08</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Б 56</a:t>
            </a:r>
          </a:p>
          <a:p>
            <a:r>
              <a:rPr lang="ru-RU" dirty="0" smtClean="0">
                <a:latin typeface="Times New Roman" panose="02020603050405020304" pitchFamily="18" charset="0"/>
                <a:cs typeface="Times New Roman" panose="02020603050405020304" pitchFamily="18" charset="0"/>
              </a:rPr>
              <a:t>Биотехнология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құралы</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Қ. Х. </a:t>
            </a:r>
            <a:r>
              <a:rPr lang="ru-RU" dirty="0" err="1">
                <a:latin typeface="Times New Roman" panose="02020603050405020304" pitchFamily="18" charset="0"/>
                <a:cs typeface="Times New Roman" panose="02020603050405020304" pitchFamily="18" charset="0"/>
              </a:rPr>
              <a:t>Әлмағамбетов</a:t>
            </a:r>
            <a:r>
              <a:rPr lang="ru-RU" dirty="0">
                <a:latin typeface="Times New Roman" panose="02020603050405020304" pitchFamily="18" charset="0"/>
                <a:cs typeface="Times New Roman" panose="02020603050405020304" pitchFamily="18" charset="0"/>
              </a:rPr>
              <a:t> [жене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 Алматы : ЭСПИ, 2021. - 316 бет.</a:t>
            </a: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476672"/>
            <a:ext cx="2897882" cy="3672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05371705"/>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55976" y="273050"/>
            <a:ext cx="4330824" cy="4020046"/>
          </a:xfrm>
          <a:solidFill>
            <a:schemeClr val="bg1"/>
          </a:solidFill>
          <a:ln w="19050">
            <a:solidFill>
              <a:srgbClr val="00B050"/>
            </a:solidFill>
            <a:prstDash val="sysDash"/>
          </a:ln>
          <a:effectLst>
            <a:glow rad="139700">
              <a:schemeClr val="accent2">
                <a:satMod val="175000"/>
                <a:alpha val="40000"/>
              </a:schemeClr>
            </a:glow>
          </a:effectLst>
        </p:spPr>
        <p:txBody>
          <a:bodyPr>
            <a:normAutofit/>
          </a:bodyPr>
          <a:lstStyle/>
          <a:p>
            <a:pPr marL="0" indent="0">
              <a:buNone/>
            </a:pPr>
            <a:r>
              <a:rPr lang="kk-KZ" dirty="0" smtClean="0"/>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құралы</a:t>
            </a:r>
            <a:r>
              <a:rPr lang="ru-RU" sz="1400" dirty="0" smtClean="0">
                <a:latin typeface="Times New Roman" panose="02020603050405020304" pitchFamily="18" charset="0"/>
                <a:cs typeface="Times New Roman" panose="02020603050405020304" pitchFamily="18" charset="0"/>
              </a:rPr>
              <a:t>  5В070100-биотехнология </a:t>
            </a:r>
            <a:r>
              <a:rPr lang="ru-RU" sz="1400" dirty="0" err="1">
                <a:latin typeface="Times New Roman" panose="02020603050405020304" pitchFamily="18" charset="0"/>
                <a:cs typeface="Times New Roman" panose="02020603050405020304" pitchFamily="18" charset="0"/>
              </a:rPr>
              <a:t>мамандығында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оқитын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студенттерге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магистранттарға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a:t>
            </a:r>
            <a:r>
              <a:rPr lang="ru-RU" sz="1400" dirty="0" err="1" smtClean="0">
                <a:latin typeface="Times New Roman" panose="02020603050405020304" pitchFamily="18" charset="0"/>
                <a:cs typeface="Times New Roman" panose="02020603050405020304" pitchFamily="18" charset="0"/>
              </a:rPr>
              <a:t>сынылады</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құралында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сімдіктер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биотехнологиясының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дістері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берілген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з</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ішіне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ұлпалармен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клеткалармен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протопласттармен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  vitro </a:t>
            </a:r>
            <a:r>
              <a:rPr lang="kk-KZ"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жағдайындағы</a:t>
            </a:r>
            <a:r>
              <a:rPr lang="ru-RU" sz="1400" dirty="0" smtClean="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бү</a:t>
            </a:r>
            <a:r>
              <a:rPr lang="ru-RU" sz="1400" dirty="0" err="1" smtClean="0">
                <a:latin typeface="Times New Roman" panose="02020603050405020304" pitchFamily="18" charset="0"/>
                <a:cs typeface="Times New Roman" panose="02020603050405020304" pitchFamily="18" charset="0"/>
              </a:rPr>
              <a:t>тін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сімдіктермен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протопластары</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бар </a:t>
            </a:r>
            <a:r>
              <a:rPr lang="ru-RU" sz="1400" dirty="0" err="1">
                <a:latin typeface="Times New Roman" panose="02020603050405020304" pitchFamily="18" charset="0"/>
                <a:cs typeface="Times New Roman" panose="02020603050405020304" pitchFamily="18" charset="0"/>
              </a:rPr>
              <a:t>генети</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калық</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манипуляциямен</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соматикалық</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гибридизация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генетикалық</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трансформация)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жұмыстарды</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амтиды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Сонымен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қатар</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әртүрлі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экспланттар</a:t>
            </a:r>
            <a:r>
              <a:rPr lang="ru-RU" sz="1400" dirty="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өсімдіктердің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мүшелерінің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регенерациясының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a:t>
            </a:r>
            <a:r>
              <a:rPr lang="ru-RU" sz="1400" dirty="0" err="1" smtClean="0">
                <a:latin typeface="Times New Roman" panose="02020603050405020304" pitchFamily="18" charset="0"/>
                <a:cs typeface="Times New Roman" panose="02020603050405020304" pitchFamily="18" charset="0"/>
              </a:rPr>
              <a:t>дістері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берілген</a:t>
            </a:r>
            <a:r>
              <a:rPr lang="ru-RU" sz="1400" dirty="0">
                <a:latin typeface="Times New Roman" panose="02020603050405020304" pitchFamily="18" charset="0"/>
                <a:cs typeface="Times New Roman" panose="02020603050405020304" pitchFamily="18" charset="0"/>
              </a:rPr>
              <a:t>.</a:t>
            </a:r>
          </a:p>
          <a:p>
            <a:pPr marL="0" indent="0">
              <a:buNone/>
            </a:pPr>
            <a:r>
              <a:rPr lang="kk-KZ" sz="1400" dirty="0" smtClean="0">
                <a:latin typeface="Times New Roman" panose="02020603050405020304" pitchFamily="18" charset="0"/>
                <a:cs typeface="Times New Roman" panose="02020603050405020304" pitchFamily="18" charset="0"/>
              </a:rPr>
              <a:t>    Оқу құралы өсімдіктердің </a:t>
            </a:r>
            <a:r>
              <a:rPr lang="kk-KZ" sz="1400" dirty="0">
                <a:latin typeface="Times New Roman" panose="02020603050405020304" pitchFamily="18" charset="0"/>
                <a:cs typeface="Times New Roman" panose="02020603050405020304" pitchFamily="18" charset="0"/>
              </a:rPr>
              <a:t>клеткалық, генетикалық </a:t>
            </a:r>
            <a:r>
              <a:rPr lang="kk-KZ" sz="1400" dirty="0" smtClean="0">
                <a:latin typeface="Times New Roman" panose="02020603050405020304" pitchFamily="18" charset="0"/>
                <a:cs typeface="Times New Roman" panose="02020603050405020304" pitchFamily="18" charset="0"/>
              </a:rPr>
              <a:t>инженериясы  саласында </a:t>
            </a:r>
            <a:r>
              <a:rPr lang="kk-KZ" sz="1400" dirty="0">
                <a:latin typeface="Times New Roman" panose="02020603050405020304" pitchFamily="18" charset="0"/>
                <a:cs typeface="Times New Roman" panose="02020603050405020304" pitchFamily="18" charset="0"/>
              </a:rPr>
              <a:t>зерттеу </a:t>
            </a:r>
            <a:r>
              <a:rPr lang="kk-KZ" sz="1400" dirty="0" smtClean="0">
                <a:latin typeface="Times New Roman" panose="02020603050405020304" pitchFamily="18" charset="0"/>
                <a:cs typeface="Times New Roman" panose="02020603050405020304" pitchFamily="18" charset="0"/>
              </a:rPr>
              <a:t>жұмысын жүргізіп жүрген </a:t>
            </a:r>
            <a:r>
              <a:rPr lang="kk-KZ" sz="1400" dirty="0">
                <a:latin typeface="Times New Roman" panose="02020603050405020304" pitchFamily="18" charset="0"/>
                <a:cs typeface="Times New Roman" panose="02020603050405020304" pitchFamily="18" charset="0"/>
              </a:rPr>
              <a:t>студенттер, магистранттар </a:t>
            </a:r>
            <a:r>
              <a:rPr lang="kk-KZ" sz="1400" dirty="0" smtClean="0">
                <a:latin typeface="Times New Roman" panose="02020603050405020304" pitchFamily="18" charset="0"/>
                <a:cs typeface="Times New Roman" panose="02020603050405020304" pitchFamily="18" charset="0"/>
              </a:rPr>
              <a:t>және </a:t>
            </a:r>
            <a:r>
              <a:rPr lang="kk-KZ" sz="1400" dirty="0">
                <a:latin typeface="Times New Roman" panose="02020603050405020304" pitchFamily="18" charset="0"/>
                <a:cs typeface="Times New Roman" panose="02020603050405020304" pitchFamily="18" charset="0"/>
              </a:rPr>
              <a:t>мамандарға </a:t>
            </a:r>
            <a:r>
              <a:rPr lang="kk-KZ" sz="1400" dirty="0" smtClean="0">
                <a:latin typeface="Times New Roman" panose="02020603050405020304" pitchFamily="18" charset="0"/>
                <a:cs typeface="Times New Roman" panose="02020603050405020304" pitchFamily="18" charset="0"/>
              </a:rPr>
              <a:t>ұсынылады.</a:t>
            </a:r>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915816" y="4725144"/>
            <a:ext cx="3312368" cy="1905075"/>
          </a:xfrm>
          <a:solidFill>
            <a:schemeClr val="bg1"/>
          </a:solidFill>
          <a:ln w="19050">
            <a:solidFill>
              <a:srgbClr val="00B050"/>
            </a:solidFill>
            <a:prstDash val="sysDash"/>
          </a:ln>
          <a:effectLst>
            <a:glow rad="139700">
              <a:schemeClr val="accent2">
                <a:satMod val="175000"/>
                <a:alpha val="40000"/>
              </a:schemeClr>
            </a:glow>
          </a:effectLst>
        </p:spPr>
        <p:txBody>
          <a:bodyPr>
            <a:normAutofit/>
          </a:bodyPr>
          <a:lstStyle/>
          <a:p>
            <a:r>
              <a:rPr lang="ru-RU" dirty="0">
                <a:latin typeface="Times New Roman" panose="02020603050405020304" pitchFamily="18" charset="0"/>
                <a:cs typeface="Times New Roman" panose="02020603050405020304" pitchFamily="18" charset="0"/>
              </a:rPr>
              <a:t>58.086.3</a:t>
            </a:r>
          </a:p>
          <a:p>
            <a:r>
              <a:rPr lang="ru-RU" dirty="0">
                <a:latin typeface="Times New Roman" panose="02020603050405020304" pitchFamily="18" charset="0"/>
                <a:cs typeface="Times New Roman" panose="02020603050405020304" pitchFamily="18" charset="0"/>
              </a:rPr>
              <a:t>А 86</a:t>
            </a:r>
          </a:p>
          <a:p>
            <a:r>
              <a:rPr lang="ru-RU" dirty="0" err="1">
                <a:latin typeface="Times New Roman" panose="02020603050405020304" pitchFamily="18" charset="0"/>
                <a:cs typeface="Times New Roman" panose="02020603050405020304" pitchFamily="18" charset="0"/>
              </a:rPr>
              <a:t>Арыстанова</a:t>
            </a:r>
            <a:r>
              <a:rPr lang="ru-RU" dirty="0">
                <a:latin typeface="Times New Roman" panose="02020603050405020304" pitchFamily="18" charset="0"/>
                <a:cs typeface="Times New Roman" panose="02020603050405020304" pitchFamily="18" charset="0"/>
              </a:rPr>
              <a:t>, Ш. Е. </a:t>
            </a:r>
          </a:p>
          <a:p>
            <a:r>
              <a:rPr lang="ru-RU" dirty="0" err="1" smtClean="0">
                <a:latin typeface="Times New Roman" panose="02020603050405020304" pitchFamily="18" charset="0"/>
                <a:cs typeface="Times New Roman" panose="02020603050405020304" pitchFamily="18" charset="0"/>
              </a:rPr>
              <a:t>Өсімдіктер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биотехнологиясының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әдістері</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құралы</a:t>
            </a:r>
            <a:r>
              <a:rPr lang="ru-RU" dirty="0">
                <a:latin typeface="Times New Roman" panose="02020603050405020304" pitchFamily="18" charset="0"/>
                <a:cs typeface="Times New Roman" panose="02020603050405020304" pitchFamily="18" charset="0"/>
              </a:rPr>
              <a:t> / Ш. Е. </a:t>
            </a:r>
            <a:r>
              <a:rPr lang="ru-RU" dirty="0" err="1">
                <a:latin typeface="Times New Roman" panose="02020603050405020304" pitchFamily="18" charset="0"/>
                <a:cs typeface="Times New Roman" panose="02020603050405020304" pitchFamily="18" charset="0"/>
              </a:rPr>
              <a:t>Арыстанова</a:t>
            </a:r>
            <a:r>
              <a:rPr lang="ru-RU" dirty="0">
                <a:latin typeface="Times New Roman" panose="02020603050405020304" pitchFamily="18" charset="0"/>
                <a:cs typeface="Times New Roman" panose="02020603050405020304" pitchFamily="18" charset="0"/>
              </a:rPr>
              <a:t>, Р. М. </a:t>
            </a:r>
            <a:r>
              <a:rPr lang="ru-RU" dirty="0" err="1">
                <a:latin typeface="Times New Roman" panose="02020603050405020304" pitchFamily="18" charset="0"/>
                <a:cs typeface="Times New Roman" panose="02020603050405020304" pitchFamily="18" charset="0"/>
              </a:rPr>
              <a:t>Тұрпанова</a:t>
            </a:r>
            <a:r>
              <a:rPr lang="ru-RU" dirty="0">
                <a:latin typeface="Times New Roman" panose="02020603050405020304" pitchFamily="18" charset="0"/>
                <a:cs typeface="Times New Roman" panose="02020603050405020304" pitchFamily="18" charset="0"/>
              </a:rPr>
              <a:t>. - Алматы : ЭСПИ, 2021. - 128 бет.</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476671"/>
            <a:ext cx="3024336" cy="3816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265435730"/>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282426"/>
            <a:ext cx="4186808" cy="4308078"/>
          </a:xfrm>
          <a:solidFill>
            <a:schemeClr val="bg1"/>
          </a:solidFill>
          <a:ln w="19050">
            <a:solidFill>
              <a:srgbClr val="DB5C59"/>
            </a:solidFill>
            <a:prstDash val="sysDash"/>
          </a:ln>
          <a:effectLst>
            <a:glow rad="101600">
              <a:srgbClr val="993300">
                <a:alpha val="60000"/>
              </a:srgbClr>
            </a:glow>
          </a:effectLst>
        </p:spPr>
        <p:txBody>
          <a:bodyPr>
            <a:noAutofit/>
          </a:bodyPr>
          <a:lstStyle/>
          <a:p>
            <a:pPr marL="0" indent="0">
              <a:lnSpc>
                <a:spcPct val="110000"/>
              </a:lnSpc>
              <a:buNone/>
            </a:pP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Биотехнологиялық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өндірістің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алдықсыз</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технологиясын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құру</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пәнінің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практикалық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сабақтарды</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a:t>
            </a:r>
            <a:r>
              <a:rPr lang="ru-RU" sz="1400" dirty="0" err="1" smtClean="0">
                <a:latin typeface="Times New Roman" panose="02020603050405020304" pitchFamily="18" charset="0"/>
                <a:cs typeface="Times New Roman" panose="02020603050405020304" pitchFamily="18" charset="0"/>
              </a:rPr>
              <a:t>йымдастыруға</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 практикумы 5В070100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Биотехнология»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мамандығының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күндізгі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сыртқы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бөлім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студенттеріне</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онда</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15 </a:t>
            </a:r>
            <a:r>
              <a:rPr lang="ru-RU" sz="1400" dirty="0" err="1" smtClean="0">
                <a:latin typeface="Times New Roman" panose="02020603050405020304" pitchFamily="18" charset="0"/>
                <a:cs typeface="Times New Roman" panose="02020603050405020304" pitchFamily="18" charset="0"/>
              </a:rPr>
              <a:t>практикалық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жұмыс</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амтылған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Практикум  </a:t>
            </a:r>
            <a:r>
              <a:rPr lang="ru-RU" sz="1400" dirty="0" err="1" smtClean="0">
                <a:latin typeface="Times New Roman" panose="02020603050405020304" pitchFamily="18" charset="0"/>
                <a:cs typeface="Times New Roman" panose="02020603050405020304" pitchFamily="18" charset="0"/>
              </a:rPr>
              <a:t>оқу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жоспарының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талаптары</a:t>
            </a:r>
            <a:r>
              <a:rPr lang="ru-RU" sz="1400" dirty="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пәннің</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оқу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бағдарламасына</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сәйкес</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ұрастырылған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курстың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практикалық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сабақтарын</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a:t>
            </a:r>
            <a:r>
              <a:rPr lang="ru-RU" sz="1400" dirty="0" err="1" smtClean="0">
                <a:latin typeface="Times New Roman" panose="02020603050405020304" pitchFamily="18" charset="0"/>
                <a:cs typeface="Times New Roman" panose="02020603050405020304" pitchFamily="18" charset="0"/>
              </a:rPr>
              <a:t>ткізуге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қажетті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барлық</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мәліметтерді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a:t>
            </a:r>
            <a:r>
              <a:rPr lang="ru-RU" sz="1400" dirty="0" err="1" smtClean="0">
                <a:latin typeface="Times New Roman" panose="02020603050405020304" pitchFamily="18" charset="0"/>
                <a:cs typeface="Times New Roman" panose="02020603050405020304" pitchFamily="18" charset="0"/>
              </a:rPr>
              <a:t>амтиды</a:t>
            </a:r>
            <a:r>
              <a:rPr lang="ru-RU" sz="1400" dirty="0" smtClean="0">
                <a:latin typeface="Times New Roman" panose="02020603050405020304" pitchFamily="18" charset="0"/>
                <a:cs typeface="Times New Roman" panose="02020603050405020304" pitchFamily="18" charset="0"/>
              </a:rPr>
              <a:t>.</a:t>
            </a:r>
          </a:p>
          <a:p>
            <a:pPr marL="0" indent="0">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Пәнді оқытудың мақсаты – шикізаттардың барлық қосылыстары мен энергоресурстардың потенциалын максималды қолдануды талап ететін, ресурстарды тиімді қолдануға негізделген қалдықсыз  биотехнологиялық өндірісті құрудың негізгі  принциптерімен  студенттерді таныстыру.</a:t>
            </a:r>
            <a:endParaRPr lang="ru-RU" sz="1400" dirty="0" smtClean="0">
              <a:latin typeface="Times New Roman" panose="02020603050405020304" pitchFamily="18" charset="0"/>
              <a:cs typeface="Times New Roman" panose="02020603050405020304" pitchFamily="18" charset="0"/>
            </a:endParaRPr>
          </a:p>
          <a:p>
            <a:pPr marL="0" indent="0">
              <a:lnSpc>
                <a:spcPct val="110000"/>
              </a:lnSpc>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marL="0" indent="0">
              <a:lnSpc>
                <a:spcPct val="110000"/>
              </a:lnSpc>
              <a:buNone/>
            </a:pPr>
            <a:r>
              <a:rPr lang="kk-KZ" sz="1400" dirty="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771800" y="4725144"/>
            <a:ext cx="4248472" cy="1977083"/>
          </a:xfrm>
          <a:solidFill>
            <a:schemeClr val="bg1"/>
          </a:solidFill>
          <a:ln w="19050">
            <a:solidFill>
              <a:srgbClr val="DB5C59"/>
            </a:solidFill>
            <a:prstDash val="sysDash"/>
          </a:ln>
          <a:effectLst>
            <a:glow rad="101600">
              <a:srgbClr val="993300">
                <a:alpha val="60000"/>
              </a:srgbClr>
            </a:glow>
          </a:effectLst>
        </p:spPr>
        <p:txBody>
          <a:bodyPr>
            <a:noAutofit/>
          </a:bodyPr>
          <a:lstStyle/>
          <a:p>
            <a:r>
              <a:rPr lang="ru-RU" dirty="0">
                <a:latin typeface="Times New Roman" panose="02020603050405020304" pitchFamily="18" charset="0"/>
                <a:cs typeface="Times New Roman" panose="02020603050405020304" pitchFamily="18" charset="0"/>
              </a:rPr>
              <a:t>57.08</a:t>
            </a:r>
          </a:p>
          <a:p>
            <a:r>
              <a:rPr lang="ru-RU" dirty="0">
                <a:latin typeface="Times New Roman" panose="02020603050405020304" pitchFamily="18" charset="0"/>
                <a:cs typeface="Times New Roman" panose="02020603050405020304" pitchFamily="18" charset="0"/>
              </a:rPr>
              <a:t>А 12</a:t>
            </a:r>
          </a:p>
          <a:p>
            <a:r>
              <a:rPr lang="ru-RU" dirty="0" err="1">
                <a:latin typeface="Times New Roman" panose="02020603050405020304" pitchFamily="18" charset="0"/>
                <a:cs typeface="Times New Roman" panose="02020603050405020304" pitchFamily="18" charset="0"/>
              </a:rPr>
              <a:t>Абубакирова</a:t>
            </a:r>
            <a:r>
              <a:rPr lang="ru-RU" dirty="0">
                <a:latin typeface="Times New Roman" panose="02020603050405020304" pitchFamily="18" charset="0"/>
                <a:cs typeface="Times New Roman" panose="02020603050405020304" pitchFamily="18" charset="0"/>
              </a:rPr>
              <a:t>, А. А. </a:t>
            </a:r>
          </a:p>
          <a:p>
            <a:r>
              <a:rPr lang="ru-RU" dirty="0" err="1" smtClean="0">
                <a:latin typeface="Times New Roman" panose="02020603050405020304" pitchFamily="18" charset="0"/>
                <a:cs typeface="Times New Roman" panose="02020603050405020304" pitchFamily="18" charset="0"/>
              </a:rPr>
              <a:t>Биотехнологиялық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өндірісті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қалдықсыз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технологиясын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пәні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практикалық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сабақтарға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әдістемелік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нұсқау</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практикум / А. А. </a:t>
            </a:r>
            <a:r>
              <a:rPr lang="ru-RU" dirty="0" err="1">
                <a:latin typeface="Times New Roman" panose="02020603050405020304" pitchFamily="18" charset="0"/>
                <a:cs typeface="Times New Roman" panose="02020603050405020304" pitchFamily="18" charset="0"/>
              </a:rPr>
              <a:t>Абубакирова</a:t>
            </a:r>
            <a:r>
              <a:rPr lang="ru-RU" dirty="0">
                <a:latin typeface="Times New Roman" panose="02020603050405020304" pitchFamily="18" charset="0"/>
                <a:cs typeface="Times New Roman" panose="02020603050405020304" pitchFamily="18" charset="0"/>
              </a:rPr>
              <a:t>, Ш. Б. </a:t>
            </a:r>
            <a:r>
              <a:rPr lang="ru-RU" dirty="0" err="1">
                <a:latin typeface="Times New Roman" panose="02020603050405020304" pitchFamily="18" charset="0"/>
                <a:cs typeface="Times New Roman" panose="02020603050405020304" pitchFamily="18" charset="0"/>
              </a:rPr>
              <a:t>Тасыбаева</a:t>
            </a:r>
            <a:r>
              <a:rPr lang="ru-RU" dirty="0">
                <a:latin typeface="Times New Roman" panose="02020603050405020304" pitchFamily="18" charset="0"/>
                <a:cs typeface="Times New Roman" panose="02020603050405020304" pitchFamily="18" charset="0"/>
              </a:rPr>
              <a:t>, А. А. </a:t>
            </a:r>
            <a:r>
              <a:rPr lang="ru-RU" dirty="0" err="1">
                <a:latin typeface="Times New Roman" panose="02020603050405020304" pitchFamily="18" charset="0"/>
                <a:cs typeface="Times New Roman" panose="02020603050405020304" pitchFamily="18" charset="0"/>
              </a:rPr>
              <a:t>Оспанова</a:t>
            </a:r>
            <a:r>
              <a:rPr lang="ru-RU" dirty="0">
                <a:latin typeface="Times New Roman" panose="02020603050405020304" pitchFamily="18" charset="0"/>
                <a:cs typeface="Times New Roman" panose="02020603050405020304" pitchFamily="18" charset="0"/>
              </a:rPr>
              <a:t>. - Алматы : ЭСПИ, 2021. - 124 бет.</a:t>
            </a: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55576" y="476672"/>
            <a:ext cx="2986607" cy="3919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340971625"/>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5E9EFF"/>
            </a:gs>
            <a:gs pos="40000">
              <a:srgbClr val="85C2FF"/>
            </a:gs>
            <a:gs pos="71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Прямоугольник 6"/>
          <p:cNvSpPr/>
          <p:nvPr/>
        </p:nvSpPr>
        <p:spPr>
          <a:xfrm>
            <a:off x="323528" y="1772816"/>
            <a:ext cx="8424936" cy="2800767"/>
          </a:xfrm>
          <a:prstGeom prst="rect">
            <a:avLst/>
          </a:prstGeom>
          <a:solidFill>
            <a:schemeClr val="bg1"/>
          </a:solidFill>
          <a:ln w="19050">
            <a:solidFill>
              <a:schemeClr val="accent6">
                <a:lumMod val="75000"/>
              </a:schemeClr>
            </a:solidFill>
            <a:prstDash val="sysDash"/>
          </a:ln>
          <a:effectLst>
            <a:glow rad="228600">
              <a:schemeClr val="accent5">
                <a:satMod val="175000"/>
                <a:alpha val="40000"/>
              </a:schemeClr>
            </a:glow>
          </a:effectLst>
        </p:spPr>
        <p:txBody>
          <a:bodyPr wrap="square" lIns="91440" tIns="45720" rIns="91440" bIns="45720">
            <a:spAutoFit/>
          </a:bodyPr>
          <a:lstStyle/>
          <a:p>
            <a:pPr algn="ctr"/>
            <a:r>
              <a:rPr lang="kk-KZ"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Фармакология.Токсикология. Жалпы терапия /</a:t>
            </a:r>
          </a:p>
          <a:p>
            <a:pPr algn="ctr"/>
            <a:r>
              <a:rPr lang="kk-KZ"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Фармакология.Токсикология. Общая терапия.</a:t>
            </a:r>
            <a:endParaRPr lang="ru-RU"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684137"/>
      </p:ext>
    </p:extLst>
  </p:cSld>
  <p:clrMapOvr>
    <a:masterClrMapping/>
  </p:clrMapOvr>
  <p:transition spd="slow">
    <p:split orient="vert"/>
  </p:transition>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5455</TotalTime>
  <Words>3032</Words>
  <Application>Microsoft Office PowerPoint</Application>
  <PresentationFormat>Экран (4:3)</PresentationFormat>
  <Paragraphs>201</Paragraphs>
  <Slides>31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SKMA</cp:lastModifiedBy>
  <cp:revision>791</cp:revision>
  <dcterms:modified xsi:type="dcterms:W3CDTF">2022-04-14T05:23:30Z</dcterms:modified>
</cp:coreProperties>
</file>