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p:scale>
          <a:sx n="66" d="100"/>
          <a:sy n="66" d="100"/>
        </p:scale>
        <p:origin x="-1506" y="-180"/>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4"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0370F7ED-73A9-4309-8517-2A2981E30D2A}" type="datetimeFigureOut">
              <a:rPr lang="ru-RU"/>
              <a:pPr>
                <a:defRPr/>
              </a:pPr>
              <a:t>19.06.2019</a:t>
            </a:fld>
            <a:endParaRPr lang="ru-RU"/>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F77FC79C-7348-4600-B16E-1F08541687EF}"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784F49AC-7AE1-4815-A9F9-56AF9B45667E}" type="datetimeFigureOut">
              <a:rPr lang="ru-RU"/>
              <a:pPr>
                <a:defRPr/>
              </a:pPr>
              <a:t>19.06.2019</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15CB0E2E-0FDC-4E74-A623-56A5C882DC4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0A31AF05-6377-478A-A5DC-08B8C9946E76}" type="datetimeFigureOut">
              <a:rPr lang="ru-RU"/>
              <a:pPr>
                <a:defRPr/>
              </a:pPr>
              <a:t>19.06.2019</a:t>
            </a:fld>
            <a:endParaRPr lang="ru-RU"/>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66A57327-B463-4CF8-B8D7-541692BBFE7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00C18161-A228-45EC-8950-B610BF4F06D1}" type="datetimeFigureOut">
              <a:rPr lang="ru-RU"/>
              <a:pPr>
                <a:defRPr/>
              </a:pPr>
              <a:t>19.06.2019</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B5845E3F-19C9-4AF1-A283-AB1635EEAC1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E90A2607-1D63-48B8-9DC0-7B5DA5635BC6}" type="datetimeFigureOut">
              <a:rPr lang="ru-RU"/>
              <a:pPr>
                <a:defRPr/>
              </a:pPr>
              <a:t>19.06.2019</a:t>
            </a:fld>
            <a:endParaRPr lang="ru-RU"/>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BA177E1E-123A-425F-8353-CA1F4013DEC3}"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2AB6224A-FC35-465C-8767-B7CEF586136F}" type="datetimeFigureOut">
              <a:rPr lang="ru-RU"/>
              <a:pPr>
                <a:defRPr/>
              </a:pPr>
              <a:t>19.06.2019</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B499FCB8-578C-4BD9-BA07-C47E9AD7E57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54E9EAF9-43D0-4EB6-8701-7B637242C04E}" type="datetimeFigureOut">
              <a:rPr lang="ru-RU"/>
              <a:pPr>
                <a:defRPr/>
              </a:pPr>
              <a:t>19.06.2019</a:t>
            </a:fld>
            <a:endParaRPr lang="ru-RU"/>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4BF2D28F-4742-4A92-83CF-C681162156E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083B09AF-9799-4CAB-83BF-65C53078D914}" type="datetimeFigureOut">
              <a:rPr lang="ru-RU"/>
              <a:pPr>
                <a:defRPr/>
              </a:pPr>
              <a:t>19.06.2019</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FC4F1756-C99B-4F53-B002-0267D025437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FCFB9EB0-9E49-4121-83C6-BDEA300ED1DD}" type="datetimeFigureOut">
              <a:rPr lang="ru-RU"/>
              <a:pPr>
                <a:defRPr/>
              </a:pPr>
              <a:t>19.06.2019</a:t>
            </a:fld>
            <a:endParaRPr lang="ru-RU"/>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3337AA55-1B73-4AE7-A096-01DA236E45A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F1A5A024-8C9B-4F18-9C6C-C5F42B443E12}" type="datetimeFigureOut">
              <a:rPr lang="ru-RU"/>
              <a:pPr>
                <a:defRPr/>
              </a:pPr>
              <a:t>19.06.2019</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586FF659-4E37-454E-92CD-8509CD374F3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5" name="Прямоугольник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93711DA5-6291-4867-9434-403FD18A6913}" type="datetimeFigureOut">
              <a:rPr lang="ru-RU"/>
              <a:pPr>
                <a:defRPr/>
              </a:pPr>
              <a:t>19.06.2019</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D0838837-31B9-41F9-86BC-9EC52B52F88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cs typeface="+mn-cs"/>
              </a:defRPr>
            </a:lvl1pPr>
            <a:extLst/>
          </a:lstStyle>
          <a:p>
            <a:pPr>
              <a:defRPr/>
            </a:pPr>
            <a:fld id="{C472A0BB-83C0-4086-A5E8-53542EB7E0CE}" type="datetimeFigureOut">
              <a:rPr lang="ru-RU"/>
              <a:pPr>
                <a:defRPr/>
              </a:pPr>
              <a:t>19.06.2019</a:t>
            </a:fld>
            <a:endParaRPr lang="ru-RU"/>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fld id="{6439D9B0-62FE-44BF-9454-BDB722D234A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7" r:id="rId3"/>
    <p:sldLayoutId id="2147483694" r:id="rId4"/>
    <p:sldLayoutId id="2147483693" r:id="rId5"/>
    <p:sldLayoutId id="2147483692" r:id="rId6"/>
    <p:sldLayoutId id="2147483691" r:id="rId7"/>
    <p:sldLayoutId id="2147483690" r:id="rId8"/>
    <p:sldLayoutId id="2147483698" r:id="rId9"/>
    <p:sldLayoutId id="2147483689" r:id="rId10"/>
    <p:sldLayoutId id="2147483699"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Заголовок 1"/>
          <p:cNvSpPr>
            <a:spLocks noGrp="1"/>
          </p:cNvSpPr>
          <p:nvPr>
            <p:ph type="ctrTitle"/>
          </p:nvPr>
        </p:nvSpPr>
        <p:spPr>
          <a:xfrm>
            <a:off x="857224" y="1571612"/>
            <a:ext cx="7286676" cy="2214578"/>
          </a:xfrm>
          <a:ln>
            <a:solidFill>
              <a:schemeClr val="accent1"/>
            </a:solidFill>
          </a:ln>
          <a:effectLst>
            <a:outerShdw blurRad="977900" dist="508000" dir="12960000" sx="78000" sy="78000" algn="ctr" rotWithShape="0">
              <a:srgbClr val="000000">
                <a:alpha val="85000"/>
              </a:srgbClr>
            </a:outerShdw>
          </a:effectLst>
        </p:spPr>
        <p:txBody>
          <a:bodyPr/>
          <a:lstStyle/>
          <a:p>
            <a:pPr algn="ctr" eaLnBrk="1" fontAlgn="auto" hangingPunct="1">
              <a:spcAft>
                <a:spcPts val="0"/>
              </a:spcAft>
              <a:defRPr/>
            </a:pPr>
            <a:r>
              <a:rPr lang="ru-RU" sz="6000" dirty="0" smtClean="0">
                <a:effectLst>
                  <a:outerShdw blurRad="38100" dist="38100" dir="2700000" algn="tl">
                    <a:srgbClr val="000000">
                      <a:alpha val="43137"/>
                    </a:srgbClr>
                  </a:outerShdw>
                </a:effectLst>
                <a:latin typeface="Times New Roman" pitchFamily="18" charset="0"/>
                <a:cs typeface="Times New Roman" pitchFamily="18" charset="0"/>
              </a:rPr>
              <a:t>Патологиялы</a:t>
            </a:r>
            <a:r>
              <a:rPr lang="kk-KZ" sz="6000" dirty="0" smtClean="0">
                <a:effectLst>
                  <a:outerShdw blurRad="38100" dist="38100" dir="2700000" algn="tl">
                    <a:srgbClr val="000000">
                      <a:alpha val="43137"/>
                    </a:srgbClr>
                  </a:outerShdw>
                </a:effectLst>
                <a:latin typeface="Times New Roman" pitchFamily="18" charset="0"/>
                <a:cs typeface="Times New Roman" pitchFamily="18" charset="0"/>
              </a:rPr>
              <a:t>қ анатомия </a:t>
            </a:r>
            <a:endParaRPr lang="ru-RU" sz="6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image1"/>
          <p:cNvPicPr>
            <a:picLocks noChangeAspect="1" noChangeArrowheads="1"/>
          </p:cNvPicPr>
          <p:nvPr/>
        </p:nvPicPr>
        <p:blipFill>
          <a:blip r:embed="rId2">
            <a:lum bright="-18000" contrast="30000"/>
          </a:blip>
          <a:srcRect l="3880" t="5472" r="2980" b="4254"/>
          <a:stretch>
            <a:fillRect/>
          </a:stretch>
        </p:blipFill>
        <p:spPr bwMode="auto">
          <a:xfrm>
            <a:off x="571500" y="714375"/>
            <a:ext cx="2405063" cy="3357563"/>
          </a:xfrm>
          <a:prstGeom prst="rect">
            <a:avLst/>
          </a:prstGeom>
          <a:noFill/>
          <a:ln w="9525">
            <a:noFill/>
            <a:miter lim="800000"/>
            <a:headEnd/>
            <a:tailEnd/>
          </a:ln>
        </p:spPr>
      </p:pic>
      <p:sp>
        <p:nvSpPr>
          <p:cNvPr id="22530" name="TextBox 4"/>
          <p:cNvSpPr txBox="1">
            <a:spLocks noChangeArrowheads="1"/>
          </p:cNvSpPr>
          <p:nvPr/>
        </p:nvSpPr>
        <p:spPr bwMode="auto">
          <a:xfrm>
            <a:off x="3429000" y="785813"/>
            <a:ext cx="4714875" cy="3282950"/>
          </a:xfrm>
          <a:prstGeom prst="rect">
            <a:avLst/>
          </a:prstGeom>
          <a:noFill/>
          <a:ln w="9525">
            <a:noFill/>
            <a:miter lim="800000"/>
            <a:headEnd/>
            <a:tailEnd/>
          </a:ln>
        </p:spPr>
        <p:txBody>
          <a:bodyPr>
            <a:spAutoFit/>
          </a:bodyPr>
          <a:lstStyle/>
          <a:p>
            <a:r>
              <a:rPr lang="kk-KZ" sz="1400">
                <a:latin typeface="Times New Roman" pitchFamily="18" charset="0"/>
                <a:cs typeface="Times New Roman" pitchFamily="18" charset="0"/>
              </a:rPr>
              <a:t>Патологиялық </a:t>
            </a:r>
            <a:r>
              <a:rPr lang="ru-RU" sz="1400">
                <a:latin typeface="Times New Roman" pitchFamily="18" charset="0"/>
                <a:cs typeface="Times New Roman" pitchFamily="18" charset="0"/>
              </a:rPr>
              <a:t>анатомия </a:t>
            </a:r>
            <a:r>
              <a:rPr lang="kk-KZ" sz="1400">
                <a:latin typeface="Times New Roman" pitchFamily="18" charset="0"/>
                <a:cs typeface="Times New Roman" pitchFamily="18" charset="0"/>
              </a:rPr>
              <a:t>оқулығының үшінші </a:t>
            </a:r>
            <a:r>
              <a:rPr lang="ru-RU" sz="1400">
                <a:latin typeface="Times New Roman" pitchFamily="18" charset="0"/>
                <a:cs typeface="Times New Roman" pitchFamily="18" charset="0"/>
              </a:rPr>
              <a:t>басылымы </a:t>
            </a:r>
            <a:r>
              <a:rPr lang="kk-KZ" sz="1400">
                <a:latin typeface="Times New Roman" pitchFamily="18" charset="0"/>
                <a:cs typeface="Times New Roman" pitchFamily="18" charset="0"/>
              </a:rPr>
              <a:t>медицииалық білім </a:t>
            </a:r>
            <a:r>
              <a:rPr lang="ru-RU" sz="1400">
                <a:latin typeface="Times New Roman" pitchFamily="18" charset="0"/>
                <a:cs typeface="Times New Roman" pitchFamily="18" charset="0"/>
              </a:rPr>
              <a:t>беру </a:t>
            </a:r>
            <a:r>
              <a:rPr lang="kk-KZ" sz="1400">
                <a:latin typeface="Times New Roman" pitchFamily="18" charset="0"/>
                <a:cs typeface="Times New Roman" pitchFamily="18" charset="0"/>
              </a:rPr>
              <a:t>жүйесіне иниовациялық бағыттағы әдістемелердің кеңінен енгізілуіне байланысты орындарының студенттеріне, дәрігер- патолог анагомдарға жаңа </a:t>
            </a:r>
            <a:r>
              <a:rPr lang="ru-RU" sz="1400">
                <a:latin typeface="Times New Roman" pitchFamily="18" charset="0"/>
                <a:cs typeface="Times New Roman" pitchFamily="18" charset="0"/>
              </a:rPr>
              <a:t>оқу </a:t>
            </a:r>
            <a:r>
              <a:rPr lang="kk-KZ" sz="1400">
                <a:latin typeface="Times New Roman" pitchFamily="18" charset="0"/>
                <a:cs typeface="Times New Roman" pitchFamily="18" charset="0"/>
              </a:rPr>
              <a:t>бағдарламаларына сәйкестендірілігі, </a:t>
            </a:r>
            <a:r>
              <a:rPr lang="ru-RU" sz="1400">
                <a:latin typeface="Times New Roman" pitchFamily="18" charset="0"/>
                <a:cs typeface="Times New Roman" pitchFamily="18" charset="0"/>
              </a:rPr>
              <a:t>8 </a:t>
            </a:r>
            <a:r>
              <a:rPr lang="kk-KZ" sz="1400">
                <a:latin typeface="Times New Roman" pitchFamily="18" charset="0"/>
                <a:cs typeface="Times New Roman" pitchFamily="18" charset="0"/>
              </a:rPr>
              <a:t>модульге бөлініп, бүтіндей қайта өңделіп жазылды. Оқулыққа дәрігер-иитеридерге арналған жаңа бөлім қосылып, бұрынғы оқулықта болмаған пагологиялық-анатомиялық қызмет жөнінде, диагноздарды құрастыру, клиникалық-анатомиялық талдау, диагноз сәйкессіздіктері жөніндегі мәселелер қаралды.</a:t>
            </a:r>
            <a:endParaRPr lang="ru-RU" sz="1400">
              <a:latin typeface="Times New Roman" pitchFamily="18" charset="0"/>
              <a:cs typeface="Times New Roman" pitchFamily="18" charset="0"/>
            </a:endParaRPr>
          </a:p>
          <a:p>
            <a:r>
              <a:rPr lang="kk-KZ" sz="1400">
                <a:latin typeface="Times New Roman" pitchFamily="18" charset="0"/>
                <a:cs typeface="Times New Roman" pitchFamily="18" charset="0"/>
              </a:rPr>
              <a:t>Оқулық жоғарғы оқу, кафедра оқытушыларына ғылыми қызметкерлеріне және медицииалық колледж студенттеріне арналған.</a:t>
            </a:r>
            <a:endParaRPr lang="ru-RU" sz="1400">
              <a:latin typeface="Times New Roman" pitchFamily="18" charset="0"/>
              <a:cs typeface="Times New Roman" pitchFamily="18" charset="0"/>
            </a:endParaRPr>
          </a:p>
          <a:p>
            <a:endParaRPr lang="ru-RU" sz="1400">
              <a:latin typeface="Times New Roman" pitchFamily="18" charset="0"/>
              <a:cs typeface="Times New Roman" pitchFamily="18" charset="0"/>
            </a:endParaRPr>
          </a:p>
        </p:txBody>
      </p:sp>
      <p:sp>
        <p:nvSpPr>
          <p:cNvPr id="22531" name="Прямоугольник 3"/>
          <p:cNvSpPr>
            <a:spLocks noChangeArrowheads="1"/>
          </p:cNvSpPr>
          <p:nvPr/>
        </p:nvSpPr>
        <p:spPr bwMode="auto">
          <a:xfrm>
            <a:off x="500063" y="4572000"/>
            <a:ext cx="3929062" cy="1600200"/>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616-091</a:t>
            </a:r>
          </a:p>
          <a:p>
            <a:r>
              <a:rPr lang="ru-RU" sz="1400" b="1">
                <a:latin typeface="Times New Roman" pitchFamily="18" charset="0"/>
                <a:cs typeface="Times New Roman" pitchFamily="18" charset="0"/>
              </a:rPr>
              <a:t>А 94</a:t>
            </a:r>
          </a:p>
          <a:p>
            <a:r>
              <a:rPr lang="ru-RU" sz="1400" b="1">
                <a:latin typeface="Times New Roman" pitchFamily="18" charset="0"/>
                <a:cs typeface="Times New Roman" pitchFamily="18" charset="0"/>
              </a:rPr>
              <a:t>Ахметов, Ж. Б. </a:t>
            </a:r>
          </a:p>
          <a:p>
            <a:r>
              <a:rPr lang="ru-RU" sz="1400" b="1">
                <a:latin typeface="Times New Roman" pitchFamily="18" charset="0"/>
                <a:cs typeface="Times New Roman" pitchFamily="18" charset="0"/>
              </a:rPr>
              <a:t>Патологиялық анатомия : оқулық / Ж. Б. Ахметов. -  ; ҚР денсаулық сақтау министрлігі. - Алматы : Эверо, 2014. - 700 б.  - </a:t>
            </a:r>
            <a:r>
              <a:rPr lang="en-US" sz="1400" b="1">
                <a:latin typeface="Times New Roman" pitchFamily="18" charset="0"/>
                <a:cs typeface="Times New Roman" pitchFamily="18" charset="0"/>
              </a:rPr>
              <a:t>: 7000.00 </a:t>
            </a:r>
            <a:r>
              <a:rPr lang="ru-RU" sz="1400" b="1">
                <a:latin typeface="Times New Roman" pitchFamily="18" charset="0"/>
                <a:cs typeface="Times New Roman" pitchFamily="18" charset="0"/>
              </a:rPr>
              <a:t>тг.</a:t>
            </a:r>
            <a:endParaRPr lang="ru-RU" b="1">
              <a:latin typeface="Trebuchet MS"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image2"/>
          <p:cNvPicPr>
            <a:picLocks noChangeAspect="1" noChangeArrowheads="1"/>
          </p:cNvPicPr>
          <p:nvPr/>
        </p:nvPicPr>
        <p:blipFill>
          <a:blip r:embed="rId2">
            <a:lum bright="-16000" contrast="2000"/>
          </a:blip>
          <a:srcRect/>
          <a:stretch>
            <a:fillRect/>
          </a:stretch>
        </p:blipFill>
        <p:spPr bwMode="auto">
          <a:xfrm>
            <a:off x="428625" y="785813"/>
            <a:ext cx="2857500" cy="3643312"/>
          </a:xfrm>
          <a:prstGeom prst="rect">
            <a:avLst/>
          </a:prstGeom>
          <a:noFill/>
          <a:ln w="9525">
            <a:noFill/>
            <a:miter lim="800000"/>
            <a:headEnd/>
            <a:tailEnd/>
          </a:ln>
        </p:spPr>
      </p:pic>
      <p:sp>
        <p:nvSpPr>
          <p:cNvPr id="23554" name="TextBox 5"/>
          <p:cNvSpPr txBox="1">
            <a:spLocks noChangeArrowheads="1"/>
          </p:cNvSpPr>
          <p:nvPr/>
        </p:nvSpPr>
        <p:spPr bwMode="auto">
          <a:xfrm>
            <a:off x="3786188" y="857250"/>
            <a:ext cx="4357687" cy="3495675"/>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Глубокое понимание патологии важно не только патологоанатомам, оно обеспечивает прочную теоретическую базу врачам-клиницистам: хирургам, терапевтам, акушерам-гинекологам, педиатрам — всем специалистам-медикам. Для патологоанатомов, ординаторов и врачей знание патологии необходимо для правильного отбора образцов для микроскопического исследования.</a:t>
            </a:r>
          </a:p>
          <a:p>
            <a:r>
              <a:rPr lang="ru-RU" sz="1400">
                <a:latin typeface="Times New Roman" pitchFamily="18" charset="0"/>
                <a:cs typeface="Times New Roman" pitchFamily="18" charset="0"/>
              </a:rPr>
              <a:t>В атласе представлено более 1400 подробных иллюстраций; приведено описание широкого спектра патологических процессов и основных заболеваний органов и систем организма. Особое внимание уделено взаимосвязи анатомического строения различных органов и характерных изменений, обусловленных заболеванием, а также вопросам диагностики макроскопической патологии. </a:t>
            </a:r>
          </a:p>
        </p:txBody>
      </p:sp>
      <p:sp>
        <p:nvSpPr>
          <p:cNvPr id="23555" name="Прямоугольник 3"/>
          <p:cNvSpPr>
            <a:spLocks noChangeArrowheads="1"/>
          </p:cNvSpPr>
          <p:nvPr/>
        </p:nvSpPr>
        <p:spPr bwMode="auto">
          <a:xfrm>
            <a:off x="357188" y="4643438"/>
            <a:ext cx="3714750" cy="1816100"/>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616-091</a:t>
            </a:r>
          </a:p>
          <a:p>
            <a:r>
              <a:rPr lang="ru-RU" sz="1400" b="1">
                <a:latin typeface="Times New Roman" pitchFamily="18" charset="0"/>
                <a:cs typeface="Times New Roman" pitchFamily="18" charset="0"/>
              </a:rPr>
              <a:t>Р 796</a:t>
            </a:r>
          </a:p>
          <a:p>
            <a:r>
              <a:rPr lang="ru-RU" sz="1400" b="1">
                <a:latin typeface="Times New Roman" pitchFamily="18" charset="0"/>
                <a:cs typeface="Times New Roman" pitchFamily="18" charset="0"/>
              </a:rPr>
              <a:t>Роуз, Алан Г.  </a:t>
            </a:r>
          </a:p>
          <a:p>
            <a:r>
              <a:rPr lang="ru-RU" sz="1400" b="1">
                <a:latin typeface="Times New Roman" pitchFamily="18" charset="0"/>
                <a:cs typeface="Times New Roman" pitchFamily="18" charset="0"/>
              </a:rPr>
              <a:t>Атлас патологии. Макро- и микроскопические изменения органов : атлас: пер. с англ. под ред Е. А. Коган / Алан Г. Роуз ; ред. Е. А. Коган. - М. : ГЭОТАР - Медиа, 2010. - 576 с. : 21168.00 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11288"/>
          </a:xfrm>
        </p:spPr>
        <p:txBody>
          <a:bodyPr>
            <a:normAutofit fontScale="90000"/>
          </a:bodyPr>
          <a:lstStyle/>
          <a:p>
            <a:pPr eaLnBrk="1" fontAlgn="auto" hangingPunct="1">
              <a:spcAft>
                <a:spcPts val="0"/>
              </a:spcAft>
              <a:defRPr/>
            </a:pPr>
            <a:r>
              <a:rPr lang="ru-RU" dirty="0"/>
              <a:t/>
            </a:r>
            <a:br>
              <a:rPr lang="ru-RU" dirty="0"/>
            </a:br>
            <a:r>
              <a:rPr lang="ru-RU" dirty="0"/>
              <a:t/>
            </a:r>
            <a:br>
              <a:rPr lang="ru-RU" dirty="0"/>
            </a:br>
            <a:endParaRPr lang="ru-RU" dirty="0"/>
          </a:p>
        </p:txBody>
      </p:sp>
      <p:pic>
        <p:nvPicPr>
          <p:cNvPr id="1026" name="Picture 2" descr="image1"/>
          <p:cNvPicPr>
            <a:picLocks noChangeAspect="1" noChangeArrowheads="1"/>
          </p:cNvPicPr>
          <p:nvPr/>
        </p:nvPicPr>
        <p:blipFill>
          <a:blip r:embed="rId2">
            <a:lum bright="-20000" contrast="50000"/>
          </a:blip>
          <a:srcRect/>
          <a:stretch>
            <a:fillRect/>
          </a:stretch>
        </p:blipFill>
        <p:spPr bwMode="auto">
          <a:xfrm>
            <a:off x="535137" y="714375"/>
            <a:ext cx="2452687" cy="3500438"/>
          </a:xfrm>
          <a:prstGeom prst="rect">
            <a:avLst/>
          </a:prstGeom>
          <a:noFill/>
          <a:ln w="9525">
            <a:noFill/>
            <a:miter lim="800000"/>
            <a:headEnd/>
            <a:tailEnd/>
          </a:ln>
          <a:effectLst>
            <a:outerShdw blurRad="50800" dist="50800" dir="5400000" algn="ctr" rotWithShape="0">
              <a:srgbClr val="000000">
                <a:alpha val="99000"/>
              </a:srgb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3477709047"/>
              </p:ext>
            </p:extLst>
          </p:nvPr>
        </p:nvGraphicFramePr>
        <p:xfrm>
          <a:off x="3131840" y="714375"/>
          <a:ext cx="4896544" cy="4082777"/>
        </p:xfrm>
        <a:graphic>
          <a:graphicData uri="http://schemas.openxmlformats.org/drawingml/2006/table">
            <a:tbl>
              <a:tblPr/>
              <a:tblGrid>
                <a:gridCol w="4896544"/>
              </a:tblGrid>
              <a:tr h="4082777">
                <a:tc>
                  <a:txBody>
                    <a:bodyPr/>
                    <a:lstStyle/>
                    <a:p>
                      <a:pPr marL="12700" marR="0" lvl="0" indent="17780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Соңғы бірнеше жылдың ішінде патологиялық </a:t>
                      </a:r>
                      <a:r>
                        <a:rPr kumimoji="0" lang="ru-RU" sz="1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анатомия </a:t>
                      </a:r>
                      <a:r>
                        <a:rPr kumimoji="0" lang="kk-KZ" sz="1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қазір кең қолданылатын, жаңа тәсілдердің арқасында көптеген деректермен толықтырылды. Бұл жағдай медицина институттарында пәнді оқытуға өз әсерін тиігізіп, жаңа оқулық жазуға қозғау салды. Оқулықтың құрылысы патологиялық анатомияның КСРО Денсаулық сақтау Министрлігінің білім беру мекемелері Бас баскармасы бекіткен бағдарламаға сәйкестелген. Барлық тараулар дүниежүзілік ғылыми жетістіктерге негізделген.</a:t>
                      </a:r>
                      <a:endParaRPr kumimoji="0" lang="ru-RU" sz="1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endParaRPr>
                    </a:p>
                    <a:p>
                      <a:pPr marL="12700" marR="0" lvl="0" indent="17780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Жалпыпатологиялық үдерістер мен аурулардың құрылымдық негізі организмдік, тіңдік, жасушалық және субжасушалык деңгейлерде сипатталған. Оқулықта гистохимиялық, электрондық микроскоп және иммун-гистохимиялық тәсілдерді қолданып жинақталған деректер кең пайдаланылған.</a:t>
                      </a:r>
                      <a:endParaRPr kumimoji="0" lang="ru-RU" sz="1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endParaRPr>
                    </a:p>
                    <a:p>
                      <a:pPr marL="12700" marR="0" lvl="0" indent="17780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Оқулық кіріспе мен жалпы және жеке аурулар патологиялық анатомиясы бөлімдерінен тұрады.</a:t>
                      </a:r>
                      <a:endParaRPr kumimoji="0" lang="ru-RU" sz="1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endParaRPr>
                    </a:p>
                  </a:txBody>
                  <a:tcPr marL="0" marR="0" marT="0" marB="0" horzOverflow="overflow">
                    <a:lnL>
                      <a:noFill/>
                    </a:lnL>
                    <a:lnR>
                      <a:noFill/>
                    </a:lnR>
                    <a:lnT>
                      <a:noFill/>
                    </a:lnT>
                    <a:lnB>
                      <a:noFill/>
                    </a:lnB>
                    <a:lnTlToBr>
                      <a:noFill/>
                    </a:lnTlToBr>
                    <a:lnBlToTr>
                      <a:noFill/>
                    </a:lnBlToTr>
                    <a:noFill/>
                  </a:tcPr>
                </a:tc>
              </a:tr>
            </a:tbl>
          </a:graphicData>
        </a:graphic>
      </p:graphicFrame>
      <p:sp>
        <p:nvSpPr>
          <p:cNvPr id="14341" name="Прямоугольник 5"/>
          <p:cNvSpPr>
            <a:spLocks noChangeArrowheads="1"/>
          </p:cNvSpPr>
          <p:nvPr/>
        </p:nvSpPr>
        <p:spPr bwMode="auto">
          <a:xfrm>
            <a:off x="500063" y="4429125"/>
            <a:ext cx="3643312" cy="2246313"/>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616-091</a:t>
            </a:r>
          </a:p>
          <a:p>
            <a:r>
              <a:rPr lang="ru-RU" sz="1400" b="1">
                <a:latin typeface="Times New Roman" pitchFamily="18" charset="0"/>
                <a:cs typeface="Times New Roman" pitchFamily="18" charset="0"/>
              </a:rPr>
              <a:t>С 83</a:t>
            </a:r>
          </a:p>
          <a:p>
            <a:r>
              <a:rPr lang="ru-RU" sz="1400" b="1">
                <a:latin typeface="Times New Roman" pitchFamily="18" charset="0"/>
                <a:cs typeface="Times New Roman" pitchFamily="18" charset="0"/>
              </a:rPr>
              <a:t>Струков, А. И. </a:t>
            </a:r>
          </a:p>
          <a:p>
            <a:r>
              <a:rPr lang="ru-RU" sz="1400" b="1">
                <a:latin typeface="Times New Roman" pitchFamily="18" charset="0"/>
                <a:cs typeface="Times New Roman" pitchFamily="18" charset="0"/>
              </a:rPr>
              <a:t>Патологиялық анатомия (Жеке аурулар бөлімі. </a:t>
            </a:r>
            <a:r>
              <a:rPr lang="en-US" sz="1400" b="1">
                <a:latin typeface="Times New Roman" pitchFamily="18" charset="0"/>
                <a:cs typeface="Times New Roman" pitchFamily="18" charset="0"/>
              </a:rPr>
              <a:t>II </a:t>
            </a:r>
            <a:r>
              <a:rPr lang="ru-RU" sz="1400" b="1">
                <a:latin typeface="Times New Roman" pitchFamily="18" charset="0"/>
                <a:cs typeface="Times New Roman" pitchFamily="18" charset="0"/>
              </a:rPr>
              <a:t>бөлім. 1-ші кітап) : оқулық / </a:t>
            </a:r>
          </a:p>
          <a:p>
            <a:r>
              <a:rPr lang="ru-RU" sz="1400" b="1">
                <a:latin typeface="Times New Roman" pitchFamily="18" charset="0"/>
                <a:cs typeface="Times New Roman" pitchFamily="18" charset="0"/>
              </a:rPr>
              <a:t>А. И. Струков, В. В. Серов ; қазақша ауд. М. Айтқұлов. - Ақтөбе : ЖШС "М. Стиль", 2010. </a:t>
            </a:r>
          </a:p>
          <a:p>
            <a:r>
              <a:rPr lang="ru-RU" sz="1400" b="1">
                <a:latin typeface="Times New Roman" pitchFamily="18" charset="0"/>
                <a:cs typeface="Times New Roman" pitchFamily="18" charset="0"/>
              </a:rPr>
              <a:t>- 340 бет с. </a:t>
            </a:r>
            <a:r>
              <a:rPr lang="en-US" sz="1400" b="1">
                <a:latin typeface="Times New Roman" pitchFamily="18" charset="0"/>
                <a:cs typeface="Times New Roman" pitchFamily="18" charset="0"/>
              </a:rPr>
              <a:t>2500.00 </a:t>
            </a:r>
            <a:r>
              <a:rPr lang="ru-RU" sz="1400" b="1">
                <a:latin typeface="Times New Roman" pitchFamily="18" charset="0"/>
                <a:cs typeface="Times New Roman" pitchFamily="18" charset="0"/>
              </a:rPr>
              <a:t>Тг.</a:t>
            </a:r>
          </a:p>
          <a:p>
            <a:r>
              <a:rPr lang="ru-RU" sz="1400">
                <a:latin typeface="Times New Roman" pitchFamily="18" charset="0"/>
                <a:cs typeface="Times New Roman"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Содержимое 2"/>
          <p:cNvSpPr>
            <a:spLocks noGrp="1"/>
          </p:cNvSpPr>
          <p:nvPr>
            <p:ph idx="1"/>
          </p:nvPr>
        </p:nvSpPr>
        <p:spPr>
          <a:xfrm>
            <a:off x="500063" y="5357813"/>
            <a:ext cx="3286125" cy="1098550"/>
          </a:xfrm>
        </p:spPr>
        <p:txBody>
          <a:bodyPr/>
          <a:lstStyle/>
          <a:p>
            <a:pPr eaLnBrk="1" hangingPunct="1"/>
            <a:endParaRPr lang="ru-RU" smtClean="0"/>
          </a:p>
          <a:p>
            <a:pPr eaLnBrk="1" hangingPunct="1"/>
            <a:endParaRPr lang="ru-RU" smtClean="0"/>
          </a:p>
        </p:txBody>
      </p:sp>
      <p:pic>
        <p:nvPicPr>
          <p:cNvPr id="5121" name="Picture 1" descr="image2"/>
          <p:cNvPicPr>
            <a:picLocks noChangeAspect="1" noChangeArrowheads="1"/>
          </p:cNvPicPr>
          <p:nvPr/>
        </p:nvPicPr>
        <p:blipFill>
          <a:blip r:embed="rId2">
            <a:lum bright="-18000" contrast="22000"/>
          </a:blip>
          <a:srcRect/>
          <a:stretch>
            <a:fillRect/>
          </a:stretch>
        </p:blipFill>
        <p:spPr bwMode="auto">
          <a:xfrm>
            <a:off x="434677" y="500063"/>
            <a:ext cx="2697163" cy="3929062"/>
          </a:xfrm>
          <a:prstGeom prst="rect">
            <a:avLst/>
          </a:prstGeom>
          <a:noFill/>
          <a:ln w="9525">
            <a:noFill/>
            <a:miter lim="800000"/>
            <a:headEnd/>
            <a:tailEnd/>
          </a:ln>
          <a:effectLst>
            <a:outerShdw blurRad="50800" dist="50800" dir="5400000" sx="2000" sy="2000" algn="ctr" rotWithShape="0">
              <a:srgbClr val="000000">
                <a:alpha val="43137"/>
              </a:srgbClr>
            </a:outerShdw>
          </a:effectLst>
        </p:spPr>
      </p:pic>
      <p:sp>
        <p:nvSpPr>
          <p:cNvPr id="15363" name="Прямоугольник 5"/>
          <p:cNvSpPr>
            <a:spLocks noChangeArrowheads="1"/>
          </p:cNvSpPr>
          <p:nvPr/>
        </p:nvSpPr>
        <p:spPr bwMode="auto">
          <a:xfrm>
            <a:off x="3143250" y="500063"/>
            <a:ext cx="5000625" cy="5197475"/>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При подготовке атласа авторы учли имеющийся опыт подготовки подобных изданий, в первую очередь, атласов В. В. Серова, Н. Е. Ярыгина, В. С. Паукова "Патологическая анатомия».</a:t>
            </a:r>
          </a:p>
          <a:p>
            <a:r>
              <a:rPr lang="ru-RU" sz="1400">
                <a:latin typeface="Times New Roman" pitchFamily="18" charset="0"/>
                <a:cs typeface="Times New Roman" pitchFamily="18" charset="0"/>
              </a:rPr>
              <a:t>Принципиальным отличием атласа от предыдущих отечественных изданий является отсутствие рисованных иллюстраций. Все фотографии сделаны с макро и микропрепаратов, электронограмм. При этом большинство микрофотографий получено с гистологических препаратов, окрашенных гематоксилином и эозином.  В основу иллюстративного материала атласа положена богатая коллекция препаратов, которой располагает кафедра патологической анатомии Московской медицинской академии им. И.М. Сеченова. Материал атласа собран в более крупные, чем в учебнике или в иных подобных изданиях, главы, сформированные по органному, этиологическому и патогенетическому принципам. Включенные в атлас краткие тексты, в необходимых случаях — схемы предназначены для лучшего усвоения материала. Авторы полагают, что такое изложение материала будет более доступным для студентов.</a:t>
            </a:r>
          </a:p>
          <a:p>
            <a:r>
              <a:rPr lang="ru-RU" sz="1400">
                <a:latin typeface="Times New Roman" pitchFamily="18" charset="0"/>
                <a:cs typeface="Times New Roman" pitchFamily="18" charset="0"/>
              </a:rPr>
              <a:t>Атлас предназначен для студентов лечебного, педиатрического, медика </a:t>
            </a:r>
            <a:r>
              <a:rPr lang="en-US" sz="1400">
                <a:latin typeface="Times New Roman" pitchFamily="18" charset="0"/>
                <a:cs typeface="Times New Roman" pitchFamily="18" charset="0"/>
              </a:rPr>
              <a:t>-</a:t>
            </a:r>
            <a:r>
              <a:rPr lang="ru-RU" sz="1400">
                <a:latin typeface="Times New Roman" pitchFamily="18" charset="0"/>
                <a:cs typeface="Times New Roman" pitchFamily="18" charset="0"/>
              </a:rPr>
              <a:t>профилактического и стоматологического факультетов и соответствует программе по патологической анатомии, утвержденной в 2002 г.</a:t>
            </a:r>
          </a:p>
        </p:txBody>
      </p:sp>
      <p:sp>
        <p:nvSpPr>
          <p:cNvPr id="15364" name="Прямоугольник 4"/>
          <p:cNvSpPr>
            <a:spLocks noChangeArrowheads="1"/>
          </p:cNvSpPr>
          <p:nvPr/>
        </p:nvSpPr>
        <p:spPr bwMode="auto">
          <a:xfrm>
            <a:off x="428625" y="4500563"/>
            <a:ext cx="2786063" cy="2092325"/>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616-091</a:t>
            </a:r>
          </a:p>
          <a:p>
            <a:r>
              <a:rPr lang="ru-RU" sz="1400" b="1">
                <a:latin typeface="Times New Roman" pitchFamily="18" charset="0"/>
                <a:cs typeface="Times New Roman" pitchFamily="18" charset="0"/>
              </a:rPr>
              <a:t>П 14</a:t>
            </a:r>
          </a:p>
          <a:p>
            <a:r>
              <a:rPr lang="ru-RU" sz="1400" b="1">
                <a:latin typeface="Times New Roman" pitchFamily="18" charset="0"/>
                <a:cs typeface="Times New Roman" pitchFamily="18" charset="0"/>
              </a:rPr>
              <a:t>Пальцев, М. А. </a:t>
            </a:r>
          </a:p>
          <a:p>
            <a:r>
              <a:rPr lang="ru-RU" sz="1400" b="1">
                <a:latin typeface="Times New Roman" pitchFamily="18" charset="0"/>
                <a:cs typeface="Times New Roman" pitchFamily="18" charset="0"/>
              </a:rPr>
              <a:t>Атлас по патологической анатомии учебник / М. А. Пальцев, А. Б. Пономарев, А. В. Берестова. - 3-е изд. стереотип. - М. : Медицина, 2007. - 432 с. : ил. - 10150 тг. </a:t>
            </a:r>
            <a:r>
              <a:rPr lang="ru-RU">
                <a:latin typeface="Trebuchet MS"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mage3"/>
          <p:cNvPicPr>
            <a:picLocks noChangeAspect="1" noChangeArrowheads="1"/>
          </p:cNvPicPr>
          <p:nvPr/>
        </p:nvPicPr>
        <p:blipFill>
          <a:blip r:embed="rId2">
            <a:lum bright="-32000" contrast="30000"/>
          </a:blip>
          <a:srcRect/>
          <a:stretch>
            <a:fillRect/>
          </a:stretch>
        </p:blipFill>
        <p:spPr bwMode="auto">
          <a:xfrm>
            <a:off x="631527" y="642938"/>
            <a:ext cx="2500313" cy="3429000"/>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3500438" y="500063"/>
          <a:ext cx="4572000" cy="3571875"/>
        </p:xfrm>
        <a:graphic>
          <a:graphicData uri="http://schemas.openxmlformats.org/drawingml/2006/table">
            <a:tbl>
              <a:tblPr/>
              <a:tblGrid>
                <a:gridCol w="4572000"/>
              </a:tblGrid>
              <a:tr h="3571875">
                <a:tc>
                  <a:txBody>
                    <a:bodyPr/>
                    <a:lstStyle/>
                    <a:p>
                      <a:pPr marL="292100" marR="0" lvl="0" indent="1905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О</a:t>
                      </a: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қ</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улыкта қ</a:t>
                      </a: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ұрылымдық-функционалдық бірліктегі типтік </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патологиялық реакциялар мен аурулар туралы </a:t>
                      </a: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мәліметтер келтіріледі, </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процесте </a:t>
                      </a: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ағзаның </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барлық </a:t>
                      </a: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жүйелеріндегі </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аурулар </a:t>
                      </a: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патогенезінің негізгі </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буындары, </a:t>
                      </a: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ондағы мүшелермен</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тіндердің</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пайда болатын морфологиялық</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өзгерістері және олардың функцияларының тиісті өзгерістері қарастырылады. Бұл ретте дәрігердің дәргейі болып табылатын мәселелер қозғалмайды.</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292100" marR="0" lvl="0" indent="190500" algn="l" defTabSz="914400" rtl="0" eaLnBrk="1" fontAlgn="base" latinLnBrk="0" hangingPunct="1">
                        <a:lnSpc>
                          <a:spcPct val="100000"/>
                        </a:lnSpc>
                        <a:spcBef>
                          <a:spcPct val="0"/>
                        </a:spcBef>
                        <a:spcAft>
                          <a:spcPts val="90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Медицина колледждеріне арналған оқулық 060101 «Емдеу ісі», біліктілігі «Фельдшер», сондай-ақ 060109 «Мейірбике ісі», біліктілігі «Медициналық мейірбике» мамандықтары бойынша орта кәсіптік білім берудің мемлекеттік білім беру стандарты талаптарына сәйкес жазылған.</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r>
            </a:tbl>
          </a:graphicData>
        </a:graphic>
      </p:graphicFrame>
      <p:sp>
        <p:nvSpPr>
          <p:cNvPr id="16388" name="Rectangle 1"/>
          <p:cNvSpPr>
            <a:spLocks noChangeArrowheads="1"/>
          </p:cNvSpPr>
          <p:nvPr/>
        </p:nvSpPr>
        <p:spPr bwMode="auto">
          <a:xfrm>
            <a:off x="0" y="0"/>
            <a:ext cx="228600" cy="276225"/>
          </a:xfrm>
          <a:prstGeom prst="rect">
            <a:avLst/>
          </a:prstGeom>
          <a:noFill/>
          <a:ln w="9525">
            <a:noFill/>
            <a:miter lim="800000"/>
            <a:headEnd/>
            <a:tailEnd/>
          </a:ln>
        </p:spPr>
        <p:txBody>
          <a:bodyPr wrap="none" anchor="ctr">
            <a:spAutoFit/>
          </a:bodyPr>
          <a:lstStyle/>
          <a:p>
            <a:r>
              <a:rPr lang="ru-RU" sz="1200">
                <a:solidFill>
                  <a:srgbClr val="000000"/>
                </a:solidFill>
                <a:latin typeface="Arial Unicode MS" pitchFamily="34" charset="-128"/>
                <a:ea typeface="Arial Unicode MS" pitchFamily="34" charset="-128"/>
                <a:cs typeface="Arial Unicode MS" pitchFamily="34" charset="-128"/>
              </a:rPr>
              <a:t> </a:t>
            </a:r>
            <a:endParaRPr lang="ru-RU"/>
          </a:p>
        </p:txBody>
      </p:sp>
      <p:sp>
        <p:nvSpPr>
          <p:cNvPr id="16389" name="Прямоугольник 5"/>
          <p:cNvSpPr>
            <a:spLocks noChangeArrowheads="1"/>
          </p:cNvSpPr>
          <p:nvPr/>
        </p:nvSpPr>
        <p:spPr bwMode="auto">
          <a:xfrm>
            <a:off x="500063" y="4572000"/>
            <a:ext cx="4714875" cy="1816100"/>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616-091</a:t>
            </a:r>
          </a:p>
          <a:p>
            <a:r>
              <a:rPr lang="ru-RU" sz="1400" b="1">
                <a:latin typeface="Times New Roman" pitchFamily="18" charset="0"/>
                <a:cs typeface="Times New Roman" pitchFamily="18" charset="0"/>
              </a:rPr>
              <a:t>П19</a:t>
            </a:r>
          </a:p>
          <a:p>
            <a:r>
              <a:rPr lang="ru-RU" sz="1400" b="1">
                <a:latin typeface="Times New Roman" pitchFamily="18" charset="0"/>
                <a:cs typeface="Times New Roman" pitchFamily="18" charset="0"/>
              </a:rPr>
              <a:t>Пауков, В. С. </a:t>
            </a:r>
          </a:p>
          <a:p>
            <a:r>
              <a:rPr lang="ru-RU" sz="1400" b="1">
                <a:latin typeface="Times New Roman" pitchFamily="18" charset="0"/>
                <a:cs typeface="Times New Roman" pitchFamily="18" charset="0"/>
              </a:rPr>
              <a:t>Патологиялық анатомия мен патологиялық физиология мед.училищелер мен колледждерге арналған оқулық / В. С. Пауков, П. Ф. Литвицкий. Қаз. тіліне ауд., және жауапты ред. Ж. Сүндетов ; ГЭОТАР - Медиа, 2014. - 288 б.</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image5"/>
          <p:cNvPicPr>
            <a:picLocks noChangeAspect="1" noChangeArrowheads="1"/>
          </p:cNvPicPr>
          <p:nvPr/>
        </p:nvPicPr>
        <p:blipFill>
          <a:blip r:embed="rId2">
            <a:lum bright="-38000" contrast="46000"/>
          </a:blip>
          <a:srcRect/>
          <a:stretch>
            <a:fillRect/>
          </a:stretch>
        </p:blipFill>
        <p:spPr bwMode="auto">
          <a:xfrm>
            <a:off x="500063" y="571500"/>
            <a:ext cx="2571750" cy="3857625"/>
          </a:xfrm>
          <a:prstGeom prst="rect">
            <a:avLst/>
          </a:prstGeom>
          <a:noFill/>
          <a:ln w="9525">
            <a:noFill/>
            <a:miter lim="800000"/>
            <a:headEnd/>
            <a:tailEnd/>
          </a:ln>
          <a:effectLst>
            <a:outerShdw blurRad="50800" dist="50800" dir="5400000" sx="2000" sy="2000" algn="ctr" rotWithShape="0">
              <a:srgbClr val="000000">
                <a:alpha val="43137"/>
              </a:srgbClr>
            </a:outerShdw>
          </a:effectLst>
        </p:spPr>
      </p:pic>
      <p:sp>
        <p:nvSpPr>
          <p:cNvPr id="17410" name="TextBox 6"/>
          <p:cNvSpPr txBox="1">
            <a:spLocks noChangeArrowheads="1"/>
          </p:cNvSpPr>
          <p:nvPr/>
        </p:nvSpPr>
        <p:spPr bwMode="auto">
          <a:xfrm>
            <a:off x="3500438" y="500063"/>
            <a:ext cx="4286250" cy="3970337"/>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В книге по клинической патоморфологии освещены вопросы организации патологоанатомической службы в системе практического здравоохранения. Дается описание техники патологоанатомического вскрытия и особенности его в детском возрасте</a:t>
            </a:r>
            <a:r>
              <a:rPr lang="ru-RU" sz="1400" b="1">
                <a:latin typeface="Times New Roman" pitchFamily="18" charset="0"/>
                <a:cs typeface="Times New Roman" pitchFamily="18" charset="0"/>
              </a:rPr>
              <a:t> и</a:t>
            </a:r>
            <a:r>
              <a:rPr lang="ru-RU" sz="1400">
                <a:latin typeface="Times New Roman" pitchFamily="18" charset="0"/>
                <a:cs typeface="Times New Roman" pitchFamily="18" charset="0"/>
              </a:rPr>
              <a:t> при инфекционных заболеваниях. Автором приводятся принципы построения</a:t>
            </a:r>
            <a:r>
              <a:rPr lang="ru-RU" sz="1400" b="1">
                <a:latin typeface="Times New Roman" pitchFamily="18" charset="0"/>
                <a:cs typeface="Times New Roman" pitchFamily="18" charset="0"/>
              </a:rPr>
              <a:t> и</a:t>
            </a:r>
            <a:r>
              <a:rPr lang="ru-RU" sz="1400">
                <a:latin typeface="Times New Roman" pitchFamily="18" charset="0"/>
                <a:cs typeface="Times New Roman" pitchFamily="18" charset="0"/>
              </a:rPr>
              <a:t> сличения клинического и патологоанатомического диагнозов, категории и причины расхождения диагнозов, критерии оценки ятрогенной патологии, интерпретация понятия основного заболевания, его осложнений, непосредственной причины смерти, фонового заболевания и сопутствующих болезней, а также изложены основные принципы и методы гистологического исследования аутопсийного и операционно-биопсийного материала. Рекомендуется для студентов старших курсов медицинских вузов, интернов и врачей-патологоанатомов.</a:t>
            </a:r>
          </a:p>
        </p:txBody>
      </p:sp>
      <p:sp>
        <p:nvSpPr>
          <p:cNvPr id="17411" name="Прямоугольник 4"/>
          <p:cNvSpPr>
            <a:spLocks noChangeArrowheads="1"/>
          </p:cNvSpPr>
          <p:nvPr/>
        </p:nvSpPr>
        <p:spPr bwMode="auto">
          <a:xfrm>
            <a:off x="2286000" y="3643313"/>
            <a:ext cx="4572000" cy="369887"/>
          </a:xfrm>
          <a:prstGeom prst="rect">
            <a:avLst/>
          </a:prstGeom>
          <a:noFill/>
          <a:ln w="9525">
            <a:noFill/>
            <a:miter lim="800000"/>
            <a:headEnd/>
            <a:tailEnd/>
          </a:ln>
        </p:spPr>
        <p:txBody>
          <a:bodyPr>
            <a:spAutoFit/>
          </a:bodyPr>
          <a:lstStyle/>
          <a:p>
            <a:r>
              <a:rPr lang="ru-RU">
                <a:latin typeface="Trebuchet MS" pitchFamily="34" charset="0"/>
              </a:rPr>
              <a:t>	</a:t>
            </a:r>
          </a:p>
        </p:txBody>
      </p:sp>
      <p:sp>
        <p:nvSpPr>
          <p:cNvPr id="17412" name="Прямоугольник 5"/>
          <p:cNvSpPr>
            <a:spLocks noChangeArrowheads="1"/>
          </p:cNvSpPr>
          <p:nvPr/>
        </p:nvSpPr>
        <p:spPr bwMode="auto">
          <a:xfrm>
            <a:off x="428625" y="4429125"/>
            <a:ext cx="4500563" cy="1816100"/>
          </a:xfrm>
          <a:prstGeom prst="rect">
            <a:avLst/>
          </a:prstGeom>
          <a:noFill/>
          <a:ln w="9525">
            <a:noFill/>
            <a:miter lim="800000"/>
            <a:headEnd/>
            <a:tailEnd/>
          </a:ln>
        </p:spPr>
        <p:txBody>
          <a:bodyPr>
            <a:spAutoFit/>
          </a:bodyPr>
          <a:lstStyle/>
          <a:p>
            <a:endParaRPr lang="ru-RU" sz="1400">
              <a:latin typeface="Times New Roman" pitchFamily="18" charset="0"/>
              <a:cs typeface="Times New Roman" pitchFamily="18" charset="0"/>
            </a:endParaRPr>
          </a:p>
          <a:p>
            <a:r>
              <a:rPr lang="ru-RU" sz="1400" b="1">
                <a:latin typeface="Times New Roman" pitchFamily="18" charset="0"/>
                <a:cs typeface="Times New Roman" pitchFamily="18" charset="0"/>
              </a:rPr>
              <a:t>616-091.6</a:t>
            </a:r>
          </a:p>
          <a:p>
            <a:r>
              <a:rPr lang="ru-RU" sz="1400" b="1">
                <a:latin typeface="Times New Roman" pitchFamily="18" charset="0"/>
                <a:cs typeface="Times New Roman" pitchFamily="18" charset="0"/>
              </a:rPr>
              <a:t>Т 908</a:t>
            </a:r>
          </a:p>
          <a:p>
            <a:r>
              <a:rPr lang="ru-RU" sz="1400" b="1">
                <a:latin typeface="Times New Roman" pitchFamily="18" charset="0"/>
                <a:cs typeface="Times New Roman" pitchFamily="18" charset="0"/>
              </a:rPr>
              <a:t>Тусупбекова, М. М.  </a:t>
            </a:r>
          </a:p>
          <a:p>
            <a:r>
              <a:rPr lang="ru-RU" sz="1400" b="1">
                <a:latin typeface="Times New Roman" pitchFamily="18" charset="0"/>
                <a:cs typeface="Times New Roman" pitchFamily="18" charset="0"/>
              </a:rPr>
              <a:t>Клиническая патоморфология [Текст] : учебное пособие / М. М.  Тусупбекова ; М-во здравоохранения РК; КарГМУ. - Алматы : Эверо, 2012. - 184 с. - 4000.00 тг.</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image7"/>
          <p:cNvPicPr>
            <a:picLocks noChangeAspect="1" noChangeArrowheads="1"/>
          </p:cNvPicPr>
          <p:nvPr/>
        </p:nvPicPr>
        <p:blipFill>
          <a:blip r:embed="rId2">
            <a:lum bright="-22000"/>
          </a:blip>
          <a:srcRect/>
          <a:stretch>
            <a:fillRect/>
          </a:stretch>
        </p:blipFill>
        <p:spPr bwMode="auto">
          <a:xfrm>
            <a:off x="500063" y="857250"/>
            <a:ext cx="2571750" cy="3429000"/>
          </a:xfrm>
          <a:prstGeom prst="rect">
            <a:avLst/>
          </a:prstGeom>
          <a:noFill/>
          <a:ln w="9525">
            <a:noFill/>
            <a:miter lim="800000"/>
            <a:headEnd/>
            <a:tailEnd/>
          </a:ln>
        </p:spPr>
      </p:pic>
      <p:sp>
        <p:nvSpPr>
          <p:cNvPr id="18434" name="TextBox 5"/>
          <p:cNvSpPr txBox="1">
            <a:spLocks noChangeArrowheads="1"/>
          </p:cNvSpPr>
          <p:nvPr/>
        </p:nvSpPr>
        <p:spPr bwMode="auto">
          <a:xfrm>
            <a:off x="3571875" y="871538"/>
            <a:ext cx="4572000" cy="3146425"/>
          </a:xfrm>
          <a:prstGeom prst="rect">
            <a:avLst/>
          </a:prstGeom>
          <a:noFill/>
          <a:ln w="9525">
            <a:noFill/>
            <a:miter lim="800000"/>
            <a:headEnd/>
            <a:tailEnd/>
          </a:ln>
        </p:spPr>
        <p:txBody>
          <a:bodyPr>
            <a:spAutoFit/>
          </a:bodyPr>
          <a:lstStyle/>
          <a:p>
            <a:pPr>
              <a:lnSpc>
                <a:spcPct val="150000"/>
              </a:lnSpc>
            </a:pPr>
            <a:r>
              <a:rPr lang="ru-RU" sz="1400">
                <a:latin typeface="Times New Roman" pitchFamily="18" charset="0"/>
                <a:cs typeface="Times New Roman" pitchFamily="18" charset="0"/>
              </a:rPr>
              <a:t>Патологиялық анатомия - </a:t>
            </a:r>
            <a:r>
              <a:rPr lang="kk-KZ" sz="1400">
                <a:latin typeface="Times New Roman" pitchFamily="18" charset="0"/>
                <a:cs typeface="Times New Roman" pitchFamily="18" charset="0"/>
              </a:rPr>
              <a:t>әртүрлі аурулардың </a:t>
            </a:r>
            <a:r>
              <a:rPr lang="ru-RU" sz="1400">
                <a:latin typeface="Times New Roman" pitchFamily="18" charset="0"/>
                <a:cs typeface="Times New Roman" pitchFamily="18" charset="0"/>
              </a:rPr>
              <a:t>даму </a:t>
            </a:r>
            <a:r>
              <a:rPr lang="kk-KZ" sz="1400">
                <a:latin typeface="Times New Roman" pitchFamily="18" charset="0"/>
                <a:cs typeface="Times New Roman" pitchFamily="18" charset="0"/>
              </a:rPr>
              <a:t>заңдылықтарыңн түсіне білу үшін, </a:t>
            </a:r>
            <a:r>
              <a:rPr lang="ru-RU" sz="1400">
                <a:latin typeface="Times New Roman" pitchFamily="18" charset="0"/>
                <a:cs typeface="Times New Roman" pitchFamily="18" charset="0"/>
              </a:rPr>
              <a:t>патологиялық </a:t>
            </a:r>
            <a:r>
              <a:rPr lang="kk-KZ" sz="1400">
                <a:latin typeface="Times New Roman" pitchFamily="18" charset="0"/>
                <a:cs typeface="Times New Roman" pitchFamily="18" charset="0"/>
              </a:rPr>
              <a:t>процестердің </a:t>
            </a:r>
            <a:r>
              <a:rPr lang="ru-RU" sz="1400">
                <a:latin typeface="Times New Roman" pitchFamily="18" charset="0"/>
                <a:cs typeface="Times New Roman" pitchFamily="18" charset="0"/>
              </a:rPr>
              <a:t>даму </a:t>
            </a:r>
            <a:r>
              <a:rPr lang="kk-KZ" sz="1400">
                <a:latin typeface="Times New Roman" pitchFamily="18" charset="0"/>
                <a:cs typeface="Times New Roman" pitchFamily="18" charset="0"/>
              </a:rPr>
              <a:t>механизмдері мен себептерін оқытатын оқулық. Оқулықтың мақсаты келешек мамандары ішкі мүшелердің негізгі аурулары мен патологиялық процестері және осы ауруларда болатын өзгерістермен таныстыру. Бұл оқулық орта медицина мамандарын дайындаудағы жалпы бағдарламаны терең және түсінікті оқытуға көмектеседі.</a:t>
            </a:r>
            <a:endParaRPr lang="ru-RU" sz="1400">
              <a:latin typeface="Times New Roman" pitchFamily="18" charset="0"/>
              <a:cs typeface="Times New Roman" pitchFamily="18" charset="0"/>
            </a:endParaRPr>
          </a:p>
          <a:p>
            <a:endParaRPr lang="ru-RU" sz="1200">
              <a:latin typeface="Times New Roman" pitchFamily="18" charset="0"/>
              <a:cs typeface="Times New Roman" pitchFamily="18" charset="0"/>
            </a:endParaRPr>
          </a:p>
        </p:txBody>
      </p:sp>
      <p:sp>
        <p:nvSpPr>
          <p:cNvPr id="18435" name="Прямоугольник 3"/>
          <p:cNvSpPr>
            <a:spLocks noChangeArrowheads="1"/>
          </p:cNvSpPr>
          <p:nvPr/>
        </p:nvSpPr>
        <p:spPr bwMode="auto">
          <a:xfrm>
            <a:off x="500063" y="4500563"/>
            <a:ext cx="4071937" cy="1816100"/>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616-091</a:t>
            </a:r>
          </a:p>
          <a:p>
            <a:r>
              <a:rPr lang="ru-RU" sz="1400" b="1">
                <a:latin typeface="Times New Roman" pitchFamily="18" charset="0"/>
                <a:cs typeface="Times New Roman" pitchFamily="18" charset="0"/>
              </a:rPr>
              <a:t>С 83</a:t>
            </a:r>
          </a:p>
          <a:p>
            <a:r>
              <a:rPr lang="ru-RU" sz="1400" b="1">
                <a:latin typeface="Times New Roman" pitchFamily="18" charset="0"/>
                <a:cs typeface="Times New Roman" pitchFamily="18" charset="0"/>
              </a:rPr>
              <a:t>Струков, А. И. </a:t>
            </a:r>
          </a:p>
          <a:p>
            <a:r>
              <a:rPr lang="ru-RU" sz="1400" b="1">
                <a:latin typeface="Times New Roman" pitchFamily="18" charset="0"/>
                <a:cs typeface="Times New Roman" pitchFamily="18" charset="0"/>
              </a:rPr>
              <a:t>Патологиялық анатомия (Жеке аурулар бөлімі. </a:t>
            </a:r>
            <a:r>
              <a:rPr lang="en-US" sz="1400" b="1">
                <a:latin typeface="Times New Roman" pitchFamily="18" charset="0"/>
                <a:cs typeface="Times New Roman" pitchFamily="18" charset="0"/>
              </a:rPr>
              <a:t>II </a:t>
            </a:r>
            <a:r>
              <a:rPr lang="ru-RU" sz="1400" b="1">
                <a:latin typeface="Times New Roman" pitchFamily="18" charset="0"/>
                <a:cs typeface="Times New Roman" pitchFamily="18" charset="0"/>
              </a:rPr>
              <a:t>бөлім. 1-ші кітап: оқулық / А. И. Струков, В. В. Серов ; қазақша ауд. М. Айтқұлов. - Ақтөбе : ЖШС "М. Стиль", 2010. - 340 б.</a:t>
            </a:r>
          </a:p>
          <a:p>
            <a:endParaRPr lang="ru-RU" sz="1400">
              <a:latin typeface="Trebuchet MS"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image8"/>
          <p:cNvPicPr>
            <a:picLocks noChangeAspect="1" noChangeArrowheads="1"/>
          </p:cNvPicPr>
          <p:nvPr/>
        </p:nvPicPr>
        <p:blipFill>
          <a:blip r:embed="rId2">
            <a:lum bright="-24000" contrast="22000"/>
          </a:blip>
          <a:srcRect/>
          <a:stretch>
            <a:fillRect/>
          </a:stretch>
        </p:blipFill>
        <p:spPr bwMode="auto">
          <a:xfrm>
            <a:off x="500063" y="571500"/>
            <a:ext cx="2571750" cy="3490913"/>
          </a:xfrm>
          <a:prstGeom prst="rect">
            <a:avLst/>
          </a:prstGeom>
          <a:noFill/>
          <a:ln w="9525">
            <a:noFill/>
            <a:miter lim="800000"/>
            <a:headEnd/>
            <a:tailEnd/>
          </a:ln>
        </p:spPr>
      </p:pic>
      <p:sp>
        <p:nvSpPr>
          <p:cNvPr id="19458" name="TextBox 5"/>
          <p:cNvSpPr txBox="1">
            <a:spLocks noChangeArrowheads="1"/>
          </p:cNvSpPr>
          <p:nvPr/>
        </p:nvSpPr>
        <p:spPr bwMode="auto">
          <a:xfrm>
            <a:off x="3357563" y="642938"/>
            <a:ext cx="4429125" cy="2892425"/>
          </a:xfrm>
          <a:prstGeom prst="rect">
            <a:avLst/>
          </a:prstGeom>
          <a:noFill/>
          <a:ln w="9525">
            <a:noFill/>
            <a:miter lim="800000"/>
            <a:headEnd/>
            <a:tailEnd/>
          </a:ln>
        </p:spPr>
        <p:txBody>
          <a:bodyPr>
            <a:spAutoFit/>
          </a:bodyPr>
          <a:lstStyle/>
          <a:p>
            <a:pPr>
              <a:lnSpc>
                <a:spcPct val="150000"/>
              </a:lnSpc>
            </a:pPr>
            <a:r>
              <a:rPr lang="ru-RU" sz="1400">
                <a:latin typeface="Times New Roman" pitchFamily="18" charset="0"/>
                <a:cs typeface="Times New Roman" pitchFamily="18" charset="0"/>
              </a:rPr>
              <a:t>Учебно-наглядное пособие содержит данные о структуре хромосом, их классификации, мутациях и их фенотипическом проявлении. Приводятся сведения о генетических картах хромосом кариотипа человека.</a:t>
            </a:r>
          </a:p>
          <a:p>
            <a:pPr>
              <a:lnSpc>
                <a:spcPct val="150000"/>
              </a:lnSpc>
            </a:pPr>
            <a:r>
              <a:rPr lang="ru-RU" sz="1400">
                <a:latin typeface="Times New Roman" pitchFamily="18" charset="0"/>
                <a:cs typeface="Times New Roman" pitchFamily="18" charset="0"/>
              </a:rPr>
              <a:t>Учебно-наглядное пособие предназначено для студентов всех специальностей медицинских ВУЗов РК, изучающих курсы молекулярной биологии и геномных технологий.</a:t>
            </a:r>
          </a:p>
          <a:p>
            <a:endParaRPr lang="ru-RU" sz="1400">
              <a:latin typeface="Times New Roman" pitchFamily="18" charset="0"/>
              <a:cs typeface="Times New Roman" pitchFamily="18" charset="0"/>
            </a:endParaRPr>
          </a:p>
        </p:txBody>
      </p:sp>
      <p:sp>
        <p:nvSpPr>
          <p:cNvPr id="19459" name="Прямоугольник 3"/>
          <p:cNvSpPr>
            <a:spLocks noChangeArrowheads="1"/>
          </p:cNvSpPr>
          <p:nvPr/>
        </p:nvSpPr>
        <p:spPr bwMode="auto">
          <a:xfrm>
            <a:off x="428625" y="3714750"/>
            <a:ext cx="2643188" cy="307975"/>
          </a:xfrm>
          <a:prstGeom prst="rect">
            <a:avLst/>
          </a:prstGeom>
          <a:noFill/>
          <a:ln w="9525">
            <a:noFill/>
            <a:miter lim="800000"/>
            <a:headEnd/>
            <a:tailEnd/>
          </a:ln>
        </p:spPr>
        <p:txBody>
          <a:bodyPr>
            <a:spAutoFit/>
          </a:bodyPr>
          <a:lstStyle/>
          <a:p>
            <a:r>
              <a:rPr lang="ru-RU" sz="1400" b="1">
                <a:latin typeface="Trebuchet MS" pitchFamily="34" charset="0"/>
              </a:rPr>
              <a:t>	</a:t>
            </a:r>
          </a:p>
        </p:txBody>
      </p:sp>
      <p:sp>
        <p:nvSpPr>
          <p:cNvPr id="19460" name="Прямоугольник 4"/>
          <p:cNvSpPr>
            <a:spLocks noChangeArrowheads="1"/>
          </p:cNvSpPr>
          <p:nvPr/>
        </p:nvSpPr>
        <p:spPr bwMode="auto">
          <a:xfrm>
            <a:off x="500063" y="4357688"/>
            <a:ext cx="3929062" cy="1600200"/>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616-091.6</a:t>
            </a:r>
          </a:p>
          <a:p>
            <a:r>
              <a:rPr lang="ru-RU" sz="1400" b="1">
                <a:latin typeface="Times New Roman" pitchFamily="18" charset="0"/>
                <a:cs typeface="Times New Roman" pitchFamily="18" charset="0"/>
              </a:rPr>
              <a:t>Т 908</a:t>
            </a:r>
          </a:p>
          <a:p>
            <a:r>
              <a:rPr lang="ru-RU" sz="1400" b="1">
                <a:latin typeface="Times New Roman" pitchFamily="18" charset="0"/>
                <a:cs typeface="Times New Roman" pitchFamily="18" charset="0"/>
              </a:rPr>
              <a:t>Тусупбекова, М. М.  </a:t>
            </a:r>
          </a:p>
          <a:p>
            <a:r>
              <a:rPr lang="ru-RU" sz="1400" b="1">
                <a:latin typeface="Times New Roman" pitchFamily="18" charset="0"/>
                <a:cs typeface="Times New Roman" pitchFamily="18" charset="0"/>
              </a:rPr>
              <a:t>Клиническая патоморфология : учебное пособие / М. М.  Тусупбекова ; М-во здравоохранения РК; КарГМУ. - Алматы : Эверо, 2012. - 184 с. - 4000.00 тг.</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image9"/>
          <p:cNvPicPr>
            <a:picLocks noChangeAspect="1" noChangeArrowheads="1"/>
          </p:cNvPicPr>
          <p:nvPr/>
        </p:nvPicPr>
        <p:blipFill>
          <a:blip r:embed="rId2">
            <a:lum bright="-38000" contrast="30000"/>
          </a:blip>
          <a:srcRect r="18109"/>
          <a:stretch>
            <a:fillRect/>
          </a:stretch>
        </p:blipFill>
        <p:spPr bwMode="auto">
          <a:xfrm>
            <a:off x="642938" y="571500"/>
            <a:ext cx="2571750" cy="3778250"/>
          </a:xfrm>
          <a:prstGeom prst="rect">
            <a:avLst/>
          </a:prstGeom>
          <a:noFill/>
          <a:ln w="9525">
            <a:noFill/>
            <a:miter lim="800000"/>
            <a:headEnd/>
            <a:tailEnd/>
          </a:ln>
        </p:spPr>
      </p:pic>
      <p:sp>
        <p:nvSpPr>
          <p:cNvPr id="20482" name="TextBox 4"/>
          <p:cNvSpPr txBox="1">
            <a:spLocks noChangeArrowheads="1"/>
          </p:cNvSpPr>
          <p:nvPr/>
        </p:nvSpPr>
        <p:spPr bwMode="auto">
          <a:xfrm>
            <a:off x="3714750" y="517525"/>
            <a:ext cx="4286250" cy="4559300"/>
          </a:xfrm>
          <a:prstGeom prst="rect">
            <a:avLst/>
          </a:prstGeom>
          <a:noFill/>
          <a:ln w="9525">
            <a:noFill/>
            <a:miter lim="800000"/>
            <a:headEnd/>
            <a:tailEnd/>
          </a:ln>
        </p:spPr>
        <p:txBody>
          <a:bodyPr>
            <a:spAutoFit/>
          </a:bodyPr>
          <a:lstStyle/>
          <a:p>
            <a:r>
              <a:rPr lang="kk-KZ" sz="1400">
                <a:latin typeface="Times New Roman" pitchFamily="18" charset="0"/>
                <a:cs typeface="Times New Roman" pitchFamily="18" charset="0"/>
              </a:rPr>
              <a:t>Тәжірибелік денсаулық сақтау жүйесіндегі патологанатомиялық қызметінің ұйымдастыру сұрақтары клиннкалық патоморфология бойынша жазылған басшылығында ашылған. Патологанатомиялық осып-ашудың техникасы және оның балалық шақ пен жұқпалы аурулар кезіндегі ерекшеліктерінің сипаттамасы берілген. Патологанатомиялық және клиникалық диагноздарды құрастыру мен салыстыру принциптерін, диагноздардың ажырату себептері мен категорияларын, ятрогенді патологияны бағалау критерийлері, негізгі аурудың анықтамасының, оның асқынуларының, тікелей өлім себептерінің, фонды және қосалқы аурулардың интерпретациясы мен аугопсиялық және операционды- биопсиялық материалды гистологиялық зерттеудің негізгі ұстанымдары мен тәсілдері автормен көрсетілген. Медицина оқу-орындарының жоғарғы курс студентгері және интерндеріне</a:t>
            </a:r>
            <a:r>
              <a:rPr lang="kk-KZ" sz="1200">
                <a:latin typeface="Times New Roman" pitchFamily="18" charset="0"/>
                <a:cs typeface="Times New Roman" pitchFamily="18" charset="0"/>
              </a:rPr>
              <a:t>, </a:t>
            </a:r>
            <a:r>
              <a:rPr lang="kk-KZ" sz="1400">
                <a:latin typeface="Times New Roman" pitchFamily="18" charset="0"/>
                <a:cs typeface="Times New Roman" pitchFamily="18" charset="0"/>
              </a:rPr>
              <a:t>дәрігер патолог- анатомдар үшін ұсынылады.</a:t>
            </a:r>
            <a:endParaRPr lang="ru-RU" sz="1400">
              <a:latin typeface="Times New Roman" pitchFamily="18" charset="0"/>
              <a:cs typeface="Times New Roman" pitchFamily="18" charset="0"/>
            </a:endParaRPr>
          </a:p>
          <a:p>
            <a:endParaRPr lang="ru-RU" sz="1400">
              <a:latin typeface="Times New Roman" pitchFamily="18" charset="0"/>
              <a:cs typeface="Times New Roman" pitchFamily="18" charset="0"/>
            </a:endParaRPr>
          </a:p>
        </p:txBody>
      </p:sp>
      <p:sp>
        <p:nvSpPr>
          <p:cNvPr id="20483" name="Прямоугольник 6"/>
          <p:cNvSpPr>
            <a:spLocks noChangeArrowheads="1"/>
          </p:cNvSpPr>
          <p:nvPr/>
        </p:nvSpPr>
        <p:spPr bwMode="auto">
          <a:xfrm>
            <a:off x="142875" y="4714875"/>
            <a:ext cx="3571875" cy="307975"/>
          </a:xfrm>
          <a:prstGeom prst="rect">
            <a:avLst/>
          </a:prstGeom>
          <a:noFill/>
          <a:ln w="9525">
            <a:noFill/>
            <a:miter lim="800000"/>
            <a:headEnd/>
            <a:tailEnd/>
          </a:ln>
        </p:spPr>
        <p:txBody>
          <a:bodyPr>
            <a:spAutoFit/>
          </a:bodyPr>
          <a:lstStyle/>
          <a:p>
            <a:r>
              <a:rPr lang="ru-RU" sz="1400" b="1">
                <a:latin typeface="Trebuchet MS" pitchFamily="34" charset="0"/>
              </a:rPr>
              <a:t>	</a:t>
            </a:r>
          </a:p>
        </p:txBody>
      </p:sp>
      <p:sp>
        <p:nvSpPr>
          <p:cNvPr id="20484" name="Прямоугольник 7"/>
          <p:cNvSpPr>
            <a:spLocks noChangeArrowheads="1"/>
          </p:cNvSpPr>
          <p:nvPr/>
        </p:nvSpPr>
        <p:spPr bwMode="auto">
          <a:xfrm>
            <a:off x="500063" y="4586288"/>
            <a:ext cx="3500437" cy="1600200"/>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616-091.6</a:t>
            </a:r>
          </a:p>
          <a:p>
            <a:r>
              <a:rPr lang="ru-RU" sz="1400" b="1">
                <a:latin typeface="Times New Roman" pitchFamily="18" charset="0"/>
                <a:cs typeface="Times New Roman" pitchFamily="18" charset="0"/>
              </a:rPr>
              <a:t>Т90</a:t>
            </a:r>
          </a:p>
          <a:p>
            <a:r>
              <a:rPr lang="ru-RU" sz="1400" b="1">
                <a:latin typeface="Times New Roman" pitchFamily="18" charset="0"/>
                <a:cs typeface="Times New Roman" pitchFamily="18" charset="0"/>
              </a:rPr>
              <a:t>Түсіпбекова, М. М. </a:t>
            </a:r>
          </a:p>
          <a:p>
            <a:r>
              <a:rPr lang="ru-RU" sz="1400" b="1">
                <a:latin typeface="Times New Roman" pitchFamily="18" charset="0"/>
                <a:cs typeface="Times New Roman" pitchFamily="18" charset="0"/>
              </a:rPr>
              <a:t>Клиникалық патоморфология: монография / М. М. Түсіпбекова. </a:t>
            </a:r>
          </a:p>
          <a:p>
            <a:pPr>
              <a:buFontTx/>
              <a:buChar char="-"/>
            </a:pPr>
            <a:r>
              <a:rPr lang="ru-RU" sz="1400" b="1">
                <a:latin typeface="Times New Roman" pitchFamily="18" charset="0"/>
                <a:cs typeface="Times New Roman" pitchFamily="18" charset="0"/>
              </a:rPr>
              <a:t>Алматы : Эверо, 2016. - 188 б. </a:t>
            </a:r>
          </a:p>
          <a:p>
            <a:pPr>
              <a:buFontTx/>
              <a:buChar char="-"/>
            </a:pPr>
            <a:r>
              <a:rPr lang="ru-RU" sz="1400" b="1">
                <a:latin typeface="Times New Roman" pitchFamily="18" charset="0"/>
                <a:cs typeface="Times New Roman" pitchFamily="18" charset="0"/>
              </a:rPr>
              <a:t>– </a:t>
            </a:r>
            <a:r>
              <a:rPr lang="en-US" sz="1400" b="1">
                <a:latin typeface="Times New Roman" pitchFamily="18" charset="0"/>
                <a:cs typeface="Times New Roman" pitchFamily="18" charset="0"/>
              </a:rPr>
              <a:t>: 4700.00 </a:t>
            </a:r>
            <a:r>
              <a:rPr lang="ru-RU" sz="1400" b="1">
                <a:latin typeface="Times New Roman" pitchFamily="18" charset="0"/>
                <a:cs typeface="Times New Roman" pitchFamily="18" charset="0"/>
              </a:rPr>
              <a:t>тг.</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10"/>
          <p:cNvPicPr>
            <a:picLocks noChangeAspect="1" noChangeArrowheads="1"/>
          </p:cNvPicPr>
          <p:nvPr/>
        </p:nvPicPr>
        <p:blipFill>
          <a:blip r:embed="rId2">
            <a:lum bright="-32000" contrast="36000"/>
          </a:blip>
          <a:stretch>
            <a:fillRect/>
          </a:stretch>
        </p:blipFill>
        <p:spPr bwMode="auto">
          <a:xfrm>
            <a:off x="642938" y="785813"/>
            <a:ext cx="2330450" cy="3286125"/>
          </a:xfrm>
          <a:prstGeom prst="rect">
            <a:avLst/>
          </a:prstGeom>
          <a:noFill/>
          <a:ln>
            <a:noFill/>
          </a:ln>
          <a:effectLst>
            <a:outerShdw blurRad="50800" dist="50800" dir="5400000" sx="99000" sy="99000" algn="ctr" rotWithShape="0">
              <a:srgbClr val="000000">
                <a:alpha val="92000"/>
              </a:srgbClr>
            </a:outerShdw>
          </a:effectLst>
        </p:spPr>
      </p:pic>
      <p:sp>
        <p:nvSpPr>
          <p:cNvPr id="21506" name="TextBox 4"/>
          <p:cNvSpPr txBox="1">
            <a:spLocks noChangeArrowheads="1"/>
          </p:cNvSpPr>
          <p:nvPr/>
        </p:nvSpPr>
        <p:spPr bwMode="auto">
          <a:xfrm>
            <a:off x="3357563" y="642938"/>
            <a:ext cx="4857750" cy="3708400"/>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За последние несколько лет патологическая анатомия значительно обогатилась благодаря применению современных методов исследования, позволивших получить новые факты, что отразилось на преподавании этой дисциплины в медицинских институтах и побудило к созданию нового учебника. </a:t>
            </a:r>
          </a:p>
          <a:p>
            <a:r>
              <a:rPr lang="ru-RU" sz="1400">
                <a:latin typeface="Times New Roman" pitchFamily="18" charset="0"/>
                <a:cs typeface="Times New Roman" pitchFamily="18" charset="0"/>
              </a:rPr>
              <a:t>Структурные основы общепатологических процессов и болезней описаны на разных уровнях — органном, тканевом, клеточном и субклеточном. Широко использованы материалы, полученные с помощью гистохимического, электронно-микроскопического и иммуногистохимического методов исследования.</a:t>
            </a:r>
          </a:p>
          <a:p>
            <a:r>
              <a:rPr lang="ru-RU" sz="1400">
                <a:latin typeface="Times New Roman" pitchFamily="18" charset="0"/>
                <a:cs typeface="Times New Roman" pitchFamily="18" charset="0"/>
              </a:rPr>
              <a:t>Учебник состоит из введения и двух частей: общей и частной патологической анатомии.</a:t>
            </a:r>
          </a:p>
          <a:p>
            <a:r>
              <a:rPr lang="ru-RU" sz="1400">
                <a:latin typeface="Times New Roman" pitchFamily="18" charset="0"/>
                <a:cs typeface="Times New Roman" pitchFamily="18" charset="0"/>
              </a:rPr>
              <a:t>Он предназначен для студентов лечебного, педиатрического, санитарно- гигиенического и стоматологического факультетов. </a:t>
            </a:r>
          </a:p>
        </p:txBody>
      </p:sp>
      <p:sp>
        <p:nvSpPr>
          <p:cNvPr id="21507" name="Прямоугольник 3"/>
          <p:cNvSpPr>
            <a:spLocks noChangeArrowheads="1"/>
          </p:cNvSpPr>
          <p:nvPr/>
        </p:nvSpPr>
        <p:spPr bwMode="auto">
          <a:xfrm>
            <a:off x="571500" y="4500563"/>
            <a:ext cx="3571875" cy="2000250"/>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616-091</a:t>
            </a:r>
          </a:p>
          <a:p>
            <a:r>
              <a:rPr lang="ru-RU" sz="1400" b="1">
                <a:latin typeface="Times New Roman" pitchFamily="18" charset="0"/>
                <a:cs typeface="Times New Roman" pitchFamily="18" charset="0"/>
              </a:rPr>
              <a:t>С 83</a:t>
            </a:r>
          </a:p>
          <a:p>
            <a:r>
              <a:rPr lang="ru-RU" sz="1400" b="1">
                <a:latin typeface="Times New Roman" pitchFamily="18" charset="0"/>
                <a:cs typeface="Times New Roman" pitchFamily="18" charset="0"/>
              </a:rPr>
              <a:t>Струков, А. И. </a:t>
            </a:r>
          </a:p>
          <a:p>
            <a:r>
              <a:rPr lang="ru-RU" sz="1400" b="1">
                <a:latin typeface="Times New Roman" pitchFamily="18" charset="0"/>
                <a:cs typeface="Times New Roman" pitchFamily="18" charset="0"/>
              </a:rPr>
              <a:t>Патологиялық анатомия (Жеке аурулар бөлімі. </a:t>
            </a:r>
            <a:r>
              <a:rPr lang="en-US" sz="1400" b="1">
                <a:latin typeface="Times New Roman" pitchFamily="18" charset="0"/>
                <a:cs typeface="Times New Roman" pitchFamily="18" charset="0"/>
              </a:rPr>
              <a:t>II </a:t>
            </a:r>
            <a:r>
              <a:rPr lang="ru-RU" sz="1400" b="1">
                <a:latin typeface="Times New Roman" pitchFamily="18" charset="0"/>
                <a:cs typeface="Times New Roman" pitchFamily="18" charset="0"/>
              </a:rPr>
              <a:t>бөлім. 1-ші кітап) : оқулық / А. И. Струков, В. В. Серов ; қазақша ауд. </a:t>
            </a:r>
          </a:p>
          <a:p>
            <a:r>
              <a:rPr lang="ru-RU" sz="1400" b="1">
                <a:latin typeface="Times New Roman" pitchFamily="18" charset="0"/>
                <a:cs typeface="Times New Roman" pitchFamily="18" charset="0"/>
              </a:rPr>
              <a:t>М. Айтқұлов. - Ақтөбе : ЖШС "М. Стиль", 2010. - 340 бет с. - </a:t>
            </a:r>
            <a:r>
              <a:rPr lang="en-US" sz="1400" b="1">
                <a:latin typeface="Times New Roman" pitchFamily="18" charset="0"/>
                <a:cs typeface="Times New Roman" pitchFamily="18" charset="0"/>
              </a:rPr>
              <a:t>: 2500.00 </a:t>
            </a:r>
            <a:r>
              <a:rPr lang="ru-RU" sz="1400" b="1">
                <a:latin typeface="Times New Roman" pitchFamily="18" charset="0"/>
                <a:cs typeface="Times New Roman" pitchFamily="18" charset="0"/>
              </a:rPr>
              <a:t>тг.</a:t>
            </a:r>
          </a:p>
          <a:p>
            <a:r>
              <a:rPr lang="ru-RU" sz="1200" b="1">
                <a:latin typeface="Times New Roman" pitchFamily="18" charset="0"/>
                <a:cs typeface="Times New Roman" pitchFamily="18" charset="0"/>
              </a:rPr>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803</TotalTime>
  <Words>1441</Words>
  <Application>Microsoft Office PowerPoint</Application>
  <PresentationFormat>Экран (4:3)</PresentationFormat>
  <Paragraphs>75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Изящная</vt:lpstr>
      <vt:lpstr>Патологиялық анатомия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002</dc:creator>
  <cp:lastModifiedBy>Ибрагим</cp:lastModifiedBy>
  <cp:revision>132</cp:revision>
  <dcterms:created xsi:type="dcterms:W3CDTF">2019-05-10T07:08:55Z</dcterms:created>
  <dcterms:modified xsi:type="dcterms:W3CDTF">2019-06-19T09:13:06Z</dcterms:modified>
</cp:coreProperties>
</file>